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48" r:id="rId1"/>
  </p:sldMasterIdLst>
  <p:notesMasterIdLst>
    <p:notesMasterId r:id="rId4"/>
  </p:notesMasterIdLst>
  <p:handoutMasterIdLst>
    <p:handoutMasterId r:id="rId23"/>
  </p:handoutMasterIdLst>
  <p:sldIdLst>
    <p:sldId id="256" r:id="rId3"/>
    <p:sldId id="306" r:id="rId5"/>
    <p:sldId id="309" r:id="rId6"/>
    <p:sldId id="312" r:id="rId7"/>
    <p:sldId id="441" r:id="rId8"/>
    <p:sldId id="442" r:id="rId9"/>
    <p:sldId id="315" r:id="rId10"/>
    <p:sldId id="318" r:id="rId11"/>
    <p:sldId id="373" r:id="rId12"/>
    <p:sldId id="438" r:id="rId13"/>
    <p:sldId id="439" r:id="rId14"/>
    <p:sldId id="365" r:id="rId15"/>
    <p:sldId id="443" r:id="rId16"/>
    <p:sldId id="368" r:id="rId17"/>
    <p:sldId id="370" r:id="rId18"/>
    <p:sldId id="440" r:id="rId19"/>
    <p:sldId id="371" r:id="rId20"/>
    <p:sldId id="316" r:id="rId21"/>
    <p:sldId id="279" r:id="rId22"/>
  </p:sldIdLst>
  <p:sldSz cx="6858000" cy="5143500"/>
  <p:notesSz cx="6858000" cy="9144000"/>
  <p:embeddedFontLst>
    <p:embeddedFont>
      <p:font typeface="Montserrat" panose="00000500000000000000"/>
      <p:regular r:id="rId27"/>
    </p:embeddedFont>
    <p:embeddedFont>
      <p:font typeface="Montserrat" panose="00000500000000000000" charset="0"/>
      <p:regular r:id="rId28"/>
    </p:embeddedFont>
    <p:embeddedFont>
      <p:font typeface="微软雅黑" panose="020B0503020204020204" pitchFamily="34" charset="-122"/>
      <p:regular r:id="rId29"/>
    </p:embeddedFont>
    <p:embeddedFont>
      <p:font typeface="Mongolian Baiti" panose="03000500000000000000" pitchFamily="66" charset="0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FF"/>
    <a:srgbClr val="418E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0C5E19-F7B2-4EAC-9170-22403BCCD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98" autoAdjust="0"/>
    <p:restoredTop sz="85124" autoAdjust="0"/>
  </p:normalViewPr>
  <p:slideViewPr>
    <p:cSldViewPr>
      <p:cViewPr varScale="1">
        <p:scale>
          <a:sx n="136" d="100"/>
          <a:sy n="136" d="100"/>
        </p:scale>
        <p:origin x="2344" y="192"/>
      </p:cViewPr>
      <p:guideLst>
        <p:guide pos="2160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24" d="100"/>
          <a:sy n="124" d="100"/>
        </p:scale>
        <p:origin x="367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4.fntdata"/><Relationship Id="rId3" Type="http://schemas.openxmlformats.org/officeDocument/2006/relationships/slide" Target="slides/slide1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EE8FB-F4EE-42C7-B57C-604D8C4FAF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6A1734-7F9F-4F08-B819-BBBADF0BEEB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备注占位符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zh-CN" altLang="en-US" dirty="0"/>
                  <a:t>加引文</a:t>
                </a:r>
                <a:endParaRPr lang="en-US" altLang="zh-CN" dirty="0"/>
              </a:p>
              <a:p>
                <a:pPr marL="457200" marR="0" lvl="0" indent="-3175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Char char="●"/>
                  <a:defRPr/>
                </a:pPr>
                <a:r>
                  <a:rPr lang="zh-CN" altLang="en-US" sz="1100" dirty="0"/>
                  <a:t>直观理解：越往上泛化越容易满足</a:t>
                </a:r>
                <a14:m>
                  <m:oMath xmlns:m="http://schemas.openxmlformats.org/officeDocument/2006/math">
                    <m:r>
                      <a:rPr lang="en-US" altLang="zh-CN" sz="11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altLang="zh-CN" sz="1100" dirty="0"/>
                  <a:t>-Anonymity</a:t>
                </a:r>
                <a:r>
                  <a:rPr lang="zh-CN" altLang="en-US" sz="1100" dirty="0"/>
                  <a:t>，需要删除的记录数也就越少。</a:t>
                </a:r>
                <a:endParaRPr lang="en-US" altLang="zh-CN" sz="1100" dirty="0"/>
              </a:p>
              <a:p>
                <a:endParaRPr lang="zh-CN" altLang="en-US" dirty="0"/>
              </a:p>
            </p:txBody>
          </p:sp>
        </mc:Choice>
        <mc:Fallback>
          <p:sp>
            <p:nvSpPr>
              <p:cNvPr id="3" name="备注占位符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K=2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K=2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K=2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加引文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9" y="0"/>
            <a:ext cx="6858000" cy="2571600"/>
          </a:xfrm>
          <a:prstGeom prst="rect">
            <a:avLst/>
          </a:prstGeom>
          <a:solidFill>
            <a:srgbClr val="418E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pic>
        <p:nvPicPr>
          <p:cNvPr id="11" name="Google Shape;11;p2" descr="marco.png"/>
          <p:cNvPicPr preferRelativeResize="0"/>
          <p:nvPr userDrawn="1"/>
        </p:nvPicPr>
        <p:blipFill rotWithShape="1">
          <a:blip r:embed="rId2"/>
          <a:srcRect l="2382" t="4963" r="2142" b="5173"/>
          <a:stretch>
            <a:fillRect/>
          </a:stretch>
        </p:blipFill>
        <p:spPr>
          <a:xfrm>
            <a:off x="-8164" y="-16329"/>
            <a:ext cx="6874328" cy="517615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 hasCustomPrompt="1"/>
          </p:nvPr>
        </p:nvSpPr>
        <p:spPr>
          <a:xfrm>
            <a:off x="854400" y="645550"/>
            <a:ext cx="5149350" cy="19260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2400">
                <a:solidFill>
                  <a:srgbClr val="FFFFFF"/>
                </a:solidFill>
                <a:latin typeface="Montserrat" panose="00000500000000000000" charset="0"/>
                <a:ea typeface="微软雅黑" panose="020B0503020204020204" pitchFamily="34" charset="-12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r>
              <a:rPr lang="en-US" altLang="zh-CN" dirty="0" err="1"/>
              <a:t>Abc</a:t>
            </a:r>
            <a:r>
              <a:rPr lang="zh-CN" altLang="en-US" dirty="0"/>
              <a:t>标题</a:t>
            </a:r>
            <a:endParaRPr dirty="0"/>
          </a:p>
        </p:txBody>
      </p:sp>
      <p:sp>
        <p:nvSpPr>
          <p:cNvPr id="3" name="文本框 2"/>
          <p:cNvSpPr txBox="1"/>
          <p:nvPr userDrawn="1"/>
        </p:nvSpPr>
        <p:spPr>
          <a:xfrm>
            <a:off x="854400" y="2800350"/>
            <a:ext cx="514935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0000500000000000000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0000500000000000000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0000500000000000000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0000500000000000000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0000500000000000000" charset="0"/>
            </a:endParaRPr>
          </a:p>
          <a:p>
            <a:endParaRPr lang="en-US" altLang="zh-CN" dirty="0">
              <a:solidFill>
                <a:schemeClr val="tx2">
                  <a:lumMod val="50000"/>
                </a:schemeClr>
              </a:solidFill>
              <a:latin typeface="Montserrat" panose="00000500000000000000" charset="0"/>
            </a:endParaRPr>
          </a:p>
          <a:p>
            <a:endParaRPr lang="zh-CN" altLang="en-US" dirty="0">
              <a:solidFill>
                <a:schemeClr val="tx2">
                  <a:lumMod val="50000"/>
                </a:schemeClr>
              </a:solidFill>
              <a:latin typeface="Montserrat" panose="00000500000000000000" charset="0"/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 matchingName="Title + 1 column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19" y="0"/>
            <a:ext cx="6858000" cy="1080000"/>
          </a:xfrm>
          <a:prstGeom prst="rect">
            <a:avLst/>
          </a:prstGeom>
          <a:solidFill>
            <a:srgbClr val="418E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7" name="Google Shape;11;p2" descr="marco.png"/>
          <p:cNvPicPr preferRelativeResize="0"/>
          <p:nvPr userDrawn="1"/>
        </p:nvPicPr>
        <p:blipFill rotWithShape="1">
          <a:blip r:embed="rId2"/>
          <a:srcRect l="2382" t="4963" r="2142" b="5173"/>
          <a:stretch>
            <a:fillRect/>
          </a:stretch>
        </p:blipFill>
        <p:spPr>
          <a:xfrm>
            <a:off x="-8164" y="-8164"/>
            <a:ext cx="6874328" cy="517615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body" idx="1" hasCustomPrompt="1"/>
          </p:nvPr>
        </p:nvSpPr>
        <p:spPr>
          <a:xfrm>
            <a:off x="757651" y="1240971"/>
            <a:ext cx="5348475" cy="32691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288290" lvl="0" indent="-381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8EBD"/>
              </a:buClr>
              <a:buSzPts val="2400"/>
              <a:buChar char="»"/>
              <a:defRPr sz="1600">
                <a:solidFill>
                  <a:schemeClr val="bg2">
                    <a:lumMod val="50000"/>
                  </a:schemeClr>
                </a:solidFill>
                <a:latin typeface="Montserrat" panose="00000500000000000000" charset="0"/>
                <a:ea typeface="微软雅黑" panose="020B0503020204020204" pitchFamily="34" charset="-122"/>
              </a:defRPr>
            </a:lvl1pPr>
            <a:lvl2pPr marL="914400" lvl="1" indent="-3810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418EBD"/>
              </a:buClr>
              <a:buSzPct val="100000"/>
              <a:buFont typeface="Arial" panose="020B0604020202020204" pitchFamily="34" charset="0"/>
              <a:buChar char="•"/>
              <a:defRPr>
                <a:solidFill>
                  <a:schemeClr val="bg2">
                    <a:lumMod val="75000"/>
                  </a:schemeClr>
                </a:solidFill>
                <a:latin typeface="Montserrat" panose="00000500000000000000" charset="0"/>
                <a:ea typeface="微软雅黑" panose="020B0503020204020204" pitchFamily="34" charset="-122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r>
              <a:rPr lang="en-US" altLang="zh-CN" dirty="0"/>
              <a:t>Content</a:t>
            </a:r>
            <a:r>
              <a:rPr lang="zh-CN" altLang="en-US" dirty="0"/>
              <a:t>内容</a:t>
            </a:r>
            <a:endParaRPr lang="en-US" altLang="zh-CN" dirty="0"/>
          </a:p>
          <a:p>
            <a:pPr lvl="1"/>
            <a:r>
              <a:rPr lang="en-US" altLang="zh-CN" dirty="0"/>
              <a:t>Content</a:t>
            </a:r>
            <a:endParaRPr lang="en-US" altLang="zh-CN" dirty="0"/>
          </a:p>
          <a:p>
            <a:pPr lvl="1"/>
            <a:r>
              <a:rPr lang="en-US" altLang="zh-CN" dirty="0"/>
              <a:t>Content</a:t>
            </a:r>
            <a:endParaRPr lang="en-US" altLang="zh-CN" dirty="0"/>
          </a:p>
          <a:p>
            <a:endParaRPr dirty="0"/>
          </a:p>
        </p:txBody>
      </p:sp>
      <p:sp>
        <p:nvSpPr>
          <p:cNvPr id="8" name="Google Shape;33;p6"/>
          <p:cNvSpPr txBox="1">
            <a:spLocks noGrp="1"/>
          </p:cNvSpPr>
          <p:nvPr>
            <p:ph type="title" hasCustomPrompt="1"/>
          </p:nvPr>
        </p:nvSpPr>
        <p:spPr>
          <a:xfrm>
            <a:off x="754743" y="432706"/>
            <a:ext cx="5348475" cy="6472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1">
                <a:latin typeface="Montserrat" panose="00000500000000000000" charset="0"/>
                <a:ea typeface="微软雅黑" panose="020B0503020204020204" pitchFamily="34" charset="-12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altLang="zh-CN" dirty="0"/>
              <a:t>Title</a:t>
            </a:r>
            <a:r>
              <a:rPr lang="zh-CN" altLang="en-US" dirty="0"/>
              <a:t>标题</a:t>
            </a:r>
            <a:endParaRPr dirty="0"/>
          </a:p>
        </p:txBody>
      </p:sp>
      <p:sp>
        <p:nvSpPr>
          <p:cNvPr id="10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334716" y="4798444"/>
            <a:ext cx="6188529" cy="2913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buNone/>
              <a:defRPr>
                <a:solidFill>
                  <a:schemeClr val="bg1"/>
                </a:solidFill>
              </a:defRPr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fld id="{00000000-1234-1234-1234-123412341234}" type="slidenum">
              <a:rPr lang="en-GB" smtClean="0"/>
            </a:fld>
            <a:endParaRPr lang="en-GB" dirty="0"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>
            <a:spLocks noChangeArrowheads="1"/>
          </p:cNvSpPr>
          <p:nvPr userDrawn="1"/>
        </p:nvSpPr>
        <p:spPr bwMode="auto">
          <a:xfrm>
            <a:off x="0" y="5092031"/>
            <a:ext cx="6858000" cy="86723"/>
          </a:xfrm>
          <a:custGeom>
            <a:avLst/>
            <a:gdLst>
              <a:gd name="connsiteX0" fmla="*/ 0 w 9144000"/>
              <a:gd name="connsiteY0" fmla="*/ 0 h 130016"/>
              <a:gd name="connsiteX1" fmla="*/ 2266950 w 9144000"/>
              <a:gd name="connsiteY1" fmla="*/ 0 h 130016"/>
              <a:gd name="connsiteX2" fmla="*/ 2266951 w 9144000"/>
              <a:gd name="connsiteY2" fmla="*/ 0 h 130016"/>
              <a:gd name="connsiteX3" fmla="*/ 4572000 w 9144000"/>
              <a:gd name="connsiteY3" fmla="*/ 0 h 130016"/>
              <a:gd name="connsiteX4" fmla="*/ 6838950 w 9144000"/>
              <a:gd name="connsiteY4" fmla="*/ 0 h 130016"/>
              <a:gd name="connsiteX5" fmla="*/ 9144000 w 9144000"/>
              <a:gd name="connsiteY5" fmla="*/ 0 h 130016"/>
              <a:gd name="connsiteX6" fmla="*/ 9144000 w 9144000"/>
              <a:gd name="connsiteY6" fmla="*/ 130016 h 130016"/>
              <a:gd name="connsiteX7" fmla="*/ 6838950 w 9144000"/>
              <a:gd name="connsiteY7" fmla="*/ 130016 h 130016"/>
              <a:gd name="connsiteX8" fmla="*/ 4572000 w 9144000"/>
              <a:gd name="connsiteY8" fmla="*/ 130016 h 130016"/>
              <a:gd name="connsiteX9" fmla="*/ 2266951 w 9144000"/>
              <a:gd name="connsiteY9" fmla="*/ 130016 h 130016"/>
              <a:gd name="connsiteX10" fmla="*/ 2266950 w 9144000"/>
              <a:gd name="connsiteY10" fmla="*/ 130016 h 130016"/>
              <a:gd name="connsiteX11" fmla="*/ 0 w 9144000"/>
              <a:gd name="connsiteY11" fmla="*/ 130016 h 13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00" h="130016">
                <a:moveTo>
                  <a:pt x="0" y="0"/>
                </a:moveTo>
                <a:lnTo>
                  <a:pt x="2266950" y="0"/>
                </a:lnTo>
                <a:lnTo>
                  <a:pt x="2266951" y="0"/>
                </a:lnTo>
                <a:lnTo>
                  <a:pt x="4572000" y="0"/>
                </a:lnTo>
                <a:lnTo>
                  <a:pt x="6838950" y="0"/>
                </a:lnTo>
                <a:lnTo>
                  <a:pt x="9144000" y="0"/>
                </a:lnTo>
                <a:lnTo>
                  <a:pt x="9144000" y="130016"/>
                </a:lnTo>
                <a:lnTo>
                  <a:pt x="6838950" y="130016"/>
                </a:lnTo>
                <a:lnTo>
                  <a:pt x="4572000" y="130016"/>
                </a:lnTo>
                <a:lnTo>
                  <a:pt x="2266951" y="130016"/>
                </a:lnTo>
                <a:lnTo>
                  <a:pt x="2266950" y="130016"/>
                </a:lnTo>
                <a:lnTo>
                  <a:pt x="0" y="13001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wrap="square" anchor="ctr">
            <a:noAutofit/>
          </a:bodyPr>
          <a:lstStyle/>
          <a:p>
            <a:pPr algn="ctr" eaLnBrk="1" hangingPunct="1">
              <a:buFont typeface="Arial" panose="020B0604020202020204" pitchFamily="34" charset="0"/>
              <a:buNone/>
            </a:pPr>
            <a:endParaRPr lang="zh-CN" altLang="zh-CN" sz="135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5257800" y="4933238"/>
            <a:ext cx="1600200" cy="27384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46943D-4D1A-4227-8E4A-4C0DFA2C8D4F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27945" y="4941570"/>
            <a:ext cx="1600200" cy="273844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A0F1D807-92CB-40E1-8909-FC53D865401B}" type="datetimeFigureOut">
              <a:rPr lang="zh-CN" altLang="en-US" smtClean="0"/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318826" y="722928"/>
            <a:ext cx="6566558" cy="0"/>
          </a:xfrm>
          <a:prstGeom prst="line">
            <a:avLst/>
          </a:prstGeom>
          <a:ln w="12700">
            <a:solidFill>
              <a:srgbClr val="0070C0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0" name="Picture 6" descr="“中科大 logo”的图片搜索结果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105" y="228549"/>
            <a:ext cx="1852017" cy="414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组合 68"/>
          <p:cNvGrpSpPr/>
          <p:nvPr userDrawn="1"/>
        </p:nvGrpSpPr>
        <p:grpSpPr bwMode="auto">
          <a:xfrm>
            <a:off x="88150" y="262156"/>
            <a:ext cx="270569" cy="460772"/>
            <a:chOff x="0" y="0"/>
            <a:chExt cx="563562" cy="720725"/>
          </a:xfrm>
          <a:solidFill>
            <a:srgbClr val="0070C0"/>
          </a:solidFill>
        </p:grpSpPr>
        <p:sp>
          <p:nvSpPr>
            <p:cNvPr id="16" name="Freeform 32"/>
            <p:cNvSpPr>
              <a:spLocks noChangeArrowheads="1"/>
            </p:cNvSpPr>
            <p:nvPr/>
          </p:nvSpPr>
          <p:spPr bwMode="auto">
            <a:xfrm>
              <a:off x="209550" y="0"/>
              <a:ext cx="142875" cy="720725"/>
            </a:xfrm>
            <a:custGeom>
              <a:avLst/>
              <a:gdLst>
                <a:gd name="T0" fmla="*/ 2147483646 w 64"/>
                <a:gd name="T1" fmla="*/ 2147483646 h 321"/>
                <a:gd name="T2" fmla="*/ 2147483646 w 64"/>
                <a:gd name="T3" fmla="*/ 2147483646 h 321"/>
                <a:gd name="T4" fmla="*/ 0 w 64"/>
                <a:gd name="T5" fmla="*/ 2147483646 h 321"/>
                <a:gd name="T6" fmla="*/ 0 w 64"/>
                <a:gd name="T7" fmla="*/ 2147483646 h 321"/>
                <a:gd name="T8" fmla="*/ 2147483646 w 64"/>
                <a:gd name="T9" fmla="*/ 0 h 321"/>
                <a:gd name="T10" fmla="*/ 2147483646 w 64"/>
                <a:gd name="T11" fmla="*/ 2147483646 h 321"/>
                <a:gd name="T12" fmla="*/ 2147483646 w 64"/>
                <a:gd name="T13" fmla="*/ 2147483646 h 3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321"/>
                <a:gd name="T23" fmla="*/ 64 w 64"/>
                <a:gd name="T24" fmla="*/ 321 h 32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 sz="790"/>
            </a:p>
          </p:txBody>
        </p:sp>
        <p:sp>
          <p:nvSpPr>
            <p:cNvPr id="17" name="Freeform 33"/>
            <p:cNvSpPr>
              <a:spLocks noChangeArrowheads="1"/>
            </p:cNvSpPr>
            <p:nvPr/>
          </p:nvSpPr>
          <p:spPr bwMode="auto">
            <a:xfrm>
              <a:off x="0" y="439737"/>
              <a:ext cx="141288" cy="280988"/>
            </a:xfrm>
            <a:custGeom>
              <a:avLst/>
              <a:gdLst>
                <a:gd name="T0" fmla="*/ 2147483646 w 63"/>
                <a:gd name="T1" fmla="*/ 2147483646 h 125"/>
                <a:gd name="T2" fmla="*/ 2147483646 w 63"/>
                <a:gd name="T3" fmla="*/ 2147483646 h 125"/>
                <a:gd name="T4" fmla="*/ 0 w 63"/>
                <a:gd name="T5" fmla="*/ 2147483646 h 125"/>
                <a:gd name="T6" fmla="*/ 0 w 63"/>
                <a:gd name="T7" fmla="*/ 2147483646 h 125"/>
                <a:gd name="T8" fmla="*/ 2147483646 w 63"/>
                <a:gd name="T9" fmla="*/ 0 h 125"/>
                <a:gd name="T10" fmla="*/ 2147483646 w 63"/>
                <a:gd name="T11" fmla="*/ 2147483646 h 125"/>
                <a:gd name="T12" fmla="*/ 2147483646 w 63"/>
                <a:gd name="T13" fmla="*/ 2147483646 h 1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3"/>
                <a:gd name="T22" fmla="*/ 0 h 125"/>
                <a:gd name="T23" fmla="*/ 63 w 63"/>
                <a:gd name="T24" fmla="*/ 125 h 12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 sz="790"/>
            </a:p>
          </p:txBody>
        </p:sp>
        <p:sp>
          <p:nvSpPr>
            <p:cNvPr id="18" name="Freeform 34"/>
            <p:cNvSpPr>
              <a:spLocks noChangeArrowheads="1"/>
            </p:cNvSpPr>
            <p:nvPr/>
          </p:nvSpPr>
          <p:spPr bwMode="auto">
            <a:xfrm>
              <a:off x="420687" y="231775"/>
              <a:ext cx="142875" cy="488950"/>
            </a:xfrm>
            <a:custGeom>
              <a:avLst/>
              <a:gdLst>
                <a:gd name="T0" fmla="*/ 2147483646 w 64"/>
                <a:gd name="T1" fmla="*/ 2147483646 h 218"/>
                <a:gd name="T2" fmla="*/ 2147483646 w 64"/>
                <a:gd name="T3" fmla="*/ 2147483646 h 218"/>
                <a:gd name="T4" fmla="*/ 0 w 64"/>
                <a:gd name="T5" fmla="*/ 2147483646 h 218"/>
                <a:gd name="T6" fmla="*/ 0 w 64"/>
                <a:gd name="T7" fmla="*/ 2147483646 h 218"/>
                <a:gd name="T8" fmla="*/ 2147483646 w 64"/>
                <a:gd name="T9" fmla="*/ 0 h 218"/>
                <a:gd name="T10" fmla="*/ 2147483646 w 64"/>
                <a:gd name="T11" fmla="*/ 2147483646 h 218"/>
                <a:gd name="T12" fmla="*/ 2147483646 w 64"/>
                <a:gd name="T13" fmla="*/ 2147483646 h 2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218"/>
                <a:gd name="T23" fmla="*/ 64 w 64"/>
                <a:gd name="T24" fmla="*/ 218 h 21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endParaRPr lang="zh-CN" altLang="en-US" sz="790"/>
            </a:p>
          </p:txBody>
        </p:sp>
      </p:grp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57651" y="648725"/>
            <a:ext cx="5348475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None/>
              <a:defRPr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None/>
              <a:defRPr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None/>
              <a:defRPr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None/>
              <a:defRPr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None/>
              <a:defRPr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None/>
              <a:defRPr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None/>
              <a:defRPr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None/>
              <a:defRPr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 panose="00000500000000000000"/>
              <a:buNone/>
              <a:defRPr b="1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r>
              <a:rPr lang="zh-CN" altLang="en-US" dirty="0"/>
              <a:t>纵纹</a:t>
            </a:r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7651" y="1434950"/>
            <a:ext cx="5348475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8290" lvl="0" indent="-381000">
              <a:spcBef>
                <a:spcPts val="600"/>
              </a:spcBef>
              <a:buClr>
                <a:srgbClr val="418EBD"/>
              </a:buClr>
              <a:buSzPts val="2400"/>
              <a:buChar char="»"/>
            </a:pPr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824820" y="648725"/>
            <a:ext cx="411525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Montserrat" panose="00000500000000000000" charset="0"/>
                <a:ea typeface="微软雅黑" panose="020B0503020204020204" pitchFamily="34" charset="-122"/>
                <a:cs typeface="Montserrat" panose="00000500000000000000" charset="0"/>
                <a:sym typeface="Montserrat" panose="00000500000000000000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fld id="{00000000-1234-1234-1234-123412341234}" type="slidenum">
              <a:rPr lang="en-GB" smtClean="0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418EBD"/>
          </a:solidFill>
          <a:latin typeface="微软雅黑" panose="020B0503020204020204" pitchFamily="34" charset="-122"/>
          <a:ea typeface="微软雅黑" panose="020B0503020204020204" pitchFamily="34" charset="-122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600" b="0" i="0" u="none" strike="noStrike" cap="none" dirty="0">
          <a:solidFill>
            <a:schemeClr val="bg2">
              <a:lumMod val="50000"/>
            </a:schemeClr>
          </a:solidFill>
          <a:latin typeface="Montserrat" panose="00000500000000000000" charset="0"/>
          <a:ea typeface="微软雅黑" panose="020B0503020204020204" pitchFamily="34" charset="-122"/>
          <a:cs typeface="Arial" panose="020B0604020202020204"/>
          <a:sym typeface="Source Sans Pro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1" Type="http://schemas.openxmlformats.org/officeDocument/2006/relationships/hyperlink" Target="https://archive.ics.uci.edu/ml/datasets/adult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hyperlink" Target="https://blog.csdn.net/xff1994/article/details/83149116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ctrTitle"/>
          </p:nvPr>
        </p:nvSpPr>
        <p:spPr>
          <a:xfrm>
            <a:off x="328611" y="1462087"/>
            <a:ext cx="6181725" cy="9287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dirty="0"/>
              <a:t>Methodology, Ethics and Practice of </a:t>
            </a:r>
            <a:br>
              <a:rPr lang="en-US" dirty="0"/>
            </a:br>
            <a:r>
              <a:rPr lang="en-US" dirty="0"/>
              <a:t>Data </a:t>
            </a:r>
            <a:r>
              <a:rPr lang="en-US" altLang="zh-CN" dirty="0"/>
              <a:t>P</a:t>
            </a:r>
            <a:r>
              <a:rPr lang="en-US" dirty="0"/>
              <a:t>rivacy</a:t>
            </a:r>
            <a:endParaRPr dirty="0"/>
          </a:p>
        </p:txBody>
      </p:sp>
      <p:sp>
        <p:nvSpPr>
          <p:cNvPr id="2" name="矩形 1"/>
          <p:cNvSpPr/>
          <p:nvPr/>
        </p:nvSpPr>
        <p:spPr>
          <a:xfrm>
            <a:off x="438149" y="3509957"/>
            <a:ext cx="5962650" cy="1175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>
              <a:buClr>
                <a:srgbClr val="FFFFFF"/>
              </a:buClr>
              <a:buSzPts val="3600"/>
              <a:buFont typeface="Montserrat" panose="00000500000000000000"/>
              <a:buNone/>
            </a:pPr>
            <a:r>
              <a:rPr lang="en-US" altLang="zh-CN" sz="1600" i="1" dirty="0">
                <a:solidFill>
                  <a:srgbClr val="418EBD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Lan Zhang</a:t>
            </a:r>
            <a:endParaRPr lang="en-US" altLang="zh-CN" sz="1600" i="1" dirty="0">
              <a:solidFill>
                <a:srgbClr val="418EBD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algn="ctr">
              <a:buClr>
                <a:srgbClr val="FFFFFF"/>
              </a:buClr>
              <a:buSzPts val="3600"/>
              <a:buFont typeface="Montserrat" panose="00000500000000000000"/>
              <a:buNone/>
            </a:pPr>
            <a:r>
              <a:rPr lang="en-US" altLang="zh-CN" i="1" dirty="0">
                <a:solidFill>
                  <a:srgbClr val="418EBD"/>
                </a:solidFill>
                <a:latin typeface="Times New Roman" panose="02020603050405020304" pitchFamily="18" charset="0"/>
                <a:ea typeface="Montserrat" panose="00000500000000000000"/>
                <a:cs typeface="Times New Roman" panose="02020603050405020304" pitchFamily="18" charset="0"/>
                <a:sym typeface="Montserrat" panose="00000500000000000000"/>
              </a:rPr>
              <a:t>School of Computer Science and Technology </a:t>
            </a:r>
            <a:endParaRPr lang="en-US" altLang="zh-CN" i="1" dirty="0">
              <a:solidFill>
                <a:srgbClr val="418EBD"/>
              </a:solidFill>
              <a:latin typeface="Times New Roman" panose="02020603050405020304" pitchFamily="18" charset="0"/>
              <a:ea typeface="Montserrat" panose="00000500000000000000"/>
              <a:cs typeface="Times New Roman" panose="02020603050405020304" pitchFamily="18" charset="0"/>
              <a:sym typeface="Montserrat" panose="00000500000000000000"/>
            </a:endParaRPr>
          </a:p>
          <a:p>
            <a:pPr algn="ctr">
              <a:buClr>
                <a:srgbClr val="FFFFFF"/>
              </a:buClr>
              <a:buSzPts val="3600"/>
              <a:buFont typeface="Montserrat" panose="00000500000000000000"/>
              <a:buNone/>
            </a:pPr>
            <a:r>
              <a:rPr lang="en-US" altLang="zh-CN" i="1" dirty="0">
                <a:solidFill>
                  <a:srgbClr val="418EBD"/>
                </a:solidFill>
                <a:latin typeface="Times New Roman" panose="02020603050405020304" pitchFamily="18" charset="0"/>
                <a:ea typeface="Montserrat" panose="00000500000000000000"/>
                <a:cs typeface="Times New Roman" panose="02020603050405020304" pitchFamily="18" charset="0"/>
                <a:sym typeface="Montserrat" panose="00000500000000000000"/>
              </a:rPr>
              <a:t>University of Science and Technology of China </a:t>
            </a:r>
            <a:endParaRPr lang="en-US" altLang="zh-CN" i="1" dirty="0">
              <a:solidFill>
                <a:srgbClr val="418EBD"/>
              </a:solidFill>
              <a:latin typeface="Times New Roman" panose="02020603050405020304" pitchFamily="18" charset="0"/>
              <a:ea typeface="Montserrat" panose="00000500000000000000"/>
              <a:cs typeface="Times New Roman" panose="02020603050405020304" pitchFamily="18" charset="0"/>
              <a:sym typeface="Montserrat" panose="00000500000000000000"/>
            </a:endParaRPr>
          </a:p>
          <a:p>
            <a:pPr algn="ctr">
              <a:buClr>
                <a:srgbClr val="FFFFFF"/>
              </a:buClr>
              <a:buSzPts val="3600"/>
              <a:buFont typeface="Montserrat" panose="00000500000000000000"/>
              <a:buNone/>
            </a:pPr>
            <a:r>
              <a:rPr lang="en-US" altLang="zh-CN" i="1" dirty="0">
                <a:solidFill>
                  <a:srgbClr val="418EBD"/>
                </a:solidFill>
                <a:latin typeface="Times New Roman" panose="02020603050405020304" pitchFamily="18" charset="0"/>
                <a:ea typeface="Montserrat" panose="00000500000000000000"/>
                <a:cs typeface="Times New Roman" panose="02020603050405020304" pitchFamily="18" charset="0"/>
                <a:sym typeface="Montserrat" panose="00000500000000000000"/>
              </a:rPr>
              <a:t>Spring 2021</a:t>
            </a:r>
            <a:endParaRPr lang="zh-CN" altLang="en-US" i="1" dirty="0">
              <a:solidFill>
                <a:srgbClr val="418EBD"/>
              </a:solidFill>
              <a:latin typeface="Times New Roman" panose="02020603050405020304" pitchFamily="18" charset="0"/>
              <a:ea typeface="Montserrat" panose="00000500000000000000"/>
              <a:cs typeface="Times New Roman" panose="02020603050405020304" pitchFamily="18" charset="0"/>
              <a:sym typeface="Montserrat" panose="0000050000000000000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8611" y="2876649"/>
            <a:ext cx="6181725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buClr>
                <a:srgbClr val="FFFFFF"/>
              </a:buClr>
              <a:buSzPts val="3600"/>
              <a:buFont typeface="Montserrat" panose="00000500000000000000"/>
              <a:buNone/>
              <a:defRPr sz="2000" b="1">
                <a:solidFill>
                  <a:srgbClr val="FFFFFF"/>
                </a:solidFill>
                <a:latin typeface="Montserrat" panose="00000500000000000000" charset="0"/>
                <a:ea typeface="微软雅黑" panose="020B0503020204020204" pitchFamily="34" charset="-122"/>
                <a:cs typeface="Montserrat" panose="00000500000000000000"/>
                <a:sym typeface="Montserrat" panose="00000500000000000000"/>
              </a:defRPr>
            </a:lvl1pPr>
            <a:lvl2pPr>
              <a:buClr>
                <a:srgbClr val="FFFFFF"/>
              </a:buClr>
              <a:buSzPts val="3600"/>
              <a:buFont typeface="Montserrat" panose="00000500000000000000"/>
              <a:buNone/>
              <a:defRPr sz="3600" b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>
              <a:buClr>
                <a:srgbClr val="FFFFFF"/>
              </a:buClr>
              <a:buSzPts val="3600"/>
              <a:buFont typeface="Montserrat" panose="00000500000000000000"/>
              <a:buNone/>
              <a:defRPr sz="3600" b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>
              <a:buClr>
                <a:srgbClr val="FFFFFF"/>
              </a:buClr>
              <a:buSzPts val="3600"/>
              <a:buFont typeface="Montserrat" panose="00000500000000000000"/>
              <a:buNone/>
              <a:defRPr sz="3600" b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>
              <a:buClr>
                <a:srgbClr val="FFFFFF"/>
              </a:buClr>
              <a:buSzPts val="3600"/>
              <a:buFont typeface="Montserrat" panose="00000500000000000000"/>
              <a:buNone/>
              <a:defRPr sz="3600" b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>
              <a:buClr>
                <a:srgbClr val="FFFFFF"/>
              </a:buClr>
              <a:buSzPts val="3600"/>
              <a:buFont typeface="Montserrat" panose="00000500000000000000"/>
              <a:buNone/>
              <a:defRPr sz="3600" b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>
              <a:buClr>
                <a:srgbClr val="FFFFFF"/>
              </a:buClr>
              <a:buSzPts val="3600"/>
              <a:buFont typeface="Montserrat" panose="00000500000000000000"/>
              <a:buNone/>
              <a:defRPr sz="3600" b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>
              <a:buClr>
                <a:srgbClr val="FFFFFF"/>
              </a:buClr>
              <a:buSzPts val="3600"/>
              <a:buFont typeface="Montserrat" panose="00000500000000000000"/>
              <a:buNone/>
              <a:defRPr sz="3600" b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>
              <a:buClr>
                <a:srgbClr val="FFFFFF"/>
              </a:buClr>
              <a:buSzPts val="3600"/>
              <a:buFont typeface="Montserrat" panose="00000500000000000000"/>
              <a:buNone/>
              <a:defRPr sz="3600" b="1">
                <a:solidFill>
                  <a:srgbClr val="FFFFFF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r>
              <a:rPr lang="zh-CN" altLang="en-US" dirty="0">
                <a:solidFill>
                  <a:schemeClr val="bg2">
                    <a:lumMod val="75000"/>
                  </a:schemeClr>
                </a:solidFill>
              </a:rPr>
              <a:t>实验部分</a:t>
            </a:r>
            <a:endParaRPr lang="zh-CN" alt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754743" y="1196521"/>
            <a:ext cx="5768502" cy="3269117"/>
          </a:xfrm>
        </p:spPr>
        <p:txBody>
          <a:bodyPr/>
          <a:lstStyle/>
          <a:p>
            <a:pPr algn="just"/>
            <a:r>
              <a:rPr lang="en-US" altLang="zh-CN" sz="1200" dirty="0"/>
              <a:t>LM[1] is defined in terms of a normalized loss for each attribute of every tuple. </a:t>
            </a:r>
            <a:endParaRPr lang="en-US" altLang="zh-CN" sz="1200" dirty="0"/>
          </a:p>
          <a:p>
            <a:pPr algn="just"/>
            <a:endParaRPr lang="en-US" altLang="zh-CN" sz="1200" dirty="0"/>
          </a:p>
          <a:p>
            <a:pPr algn="just"/>
            <a:endParaRPr lang="en-US" altLang="zh-CN" sz="1200" dirty="0"/>
          </a:p>
          <a:p>
            <a:pPr algn="just"/>
            <a:endParaRPr lang="en-US" altLang="zh-CN" sz="1200" dirty="0"/>
          </a:p>
          <a:p>
            <a:pPr algn="just"/>
            <a:r>
              <a:rPr lang="en-US" altLang="zh-CN" sz="1200" dirty="0"/>
              <a:t>Quantify the loss when a leaf node value cannot be disambiguated from another value due to generation.</a:t>
            </a:r>
            <a:endParaRPr lang="en-US" altLang="zh-CN" sz="1200" dirty="0"/>
          </a:p>
          <a:p>
            <a:pPr algn="just"/>
            <a:r>
              <a:rPr lang="en-US" altLang="zh-CN" sz="1200" b="1" dirty="0"/>
              <a:t>Categorical attribute A: </a:t>
            </a:r>
            <a:r>
              <a:rPr lang="en-US" altLang="zh-CN" sz="1200" dirty="0"/>
              <a:t>For a tuple t, suppose the value of </a:t>
            </a:r>
            <a:r>
              <a:rPr lang="en-US" altLang="zh-CN" sz="1200" b="1" dirty="0"/>
              <a:t>t[A] has been generalized to x</a:t>
            </a:r>
            <a:r>
              <a:rPr lang="en-US" altLang="zh-CN" sz="1200" dirty="0"/>
              <a:t>. Letting |A| represent the total number of leaf nodes in the tree; Letting M represent the number of leaf nodes in the subtree rooted at x, then the </a:t>
            </a:r>
            <a:r>
              <a:rPr lang="en-US" altLang="zh-CN" sz="1200" b="1" dirty="0"/>
              <a:t>loss for t[A] is (M − 1)/(|A| − 1). </a:t>
            </a:r>
            <a:endParaRPr lang="en-US" altLang="zh-CN" sz="1200" b="1" dirty="0"/>
          </a:p>
          <a:p>
            <a:pPr algn="just"/>
            <a:r>
              <a:rPr lang="en-US" altLang="zh-CN" sz="1200" b="1" dirty="0">
                <a:solidFill>
                  <a:srgbClr val="FF0000"/>
                </a:solidFill>
              </a:rPr>
              <a:t>What is the loss for “State”? 2/7</a:t>
            </a:r>
            <a:endParaRPr lang="en-US" altLang="zh-CN" sz="1200" dirty="0">
              <a:solidFill>
                <a:srgbClr val="FF0000"/>
              </a:solidFill>
            </a:endParaRPr>
          </a:p>
          <a:p>
            <a:pPr algn="just"/>
            <a:r>
              <a:rPr lang="en-US" altLang="zh-CN" sz="1200" dirty="0"/>
              <a:t>The loss for attribute A is the average of the loss for all tuples t. The LM for the entire data set is the sum of the losses for each attribute.</a:t>
            </a:r>
            <a:endParaRPr lang="en-US" altLang="zh-CN" sz="1200" dirty="0"/>
          </a:p>
          <a:p>
            <a:pPr algn="just"/>
            <a:endParaRPr lang="zh-CN" altLang="en-US" sz="12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评价指标 </a:t>
            </a:r>
            <a:r>
              <a:rPr lang="en-US" altLang="zh-CN" dirty="0"/>
              <a:t>Loss Metric (LM)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7361" y="1803562"/>
            <a:ext cx="1958009" cy="67409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73243" y="4410997"/>
            <a:ext cx="61383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[1]V. S. Iyengar , “Transforming data to satisfy privacy constraints,” in ACM SIGKDD International Conference on Knowledge Discovery and Data Mining, 2002.</a:t>
            </a:r>
            <a:endParaRPr lang="en-US" altLang="zh-C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28695" y="1803400"/>
            <a:ext cx="29946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红圈里面</a:t>
            </a:r>
            <a:r>
              <a:rPr lang="en-US" altLang="zh-CN"/>
              <a:t>M=3(Goverment</a:t>
            </a:r>
            <a:r>
              <a:rPr lang="zh-CN" altLang="en-US"/>
              <a:t>有</a:t>
            </a:r>
            <a:r>
              <a:rPr lang="en-US" altLang="zh-CN"/>
              <a:t>3</a:t>
            </a:r>
            <a:r>
              <a:rPr lang="zh-CN" altLang="en-US"/>
              <a:t>个叶子</a:t>
            </a:r>
            <a:endParaRPr lang="zh-CN" altLang="en-US"/>
          </a:p>
          <a:p>
            <a:r>
              <a:rPr lang="en-US" altLang="zh-CN"/>
              <a:t>)A=8(</a:t>
            </a:r>
            <a:r>
              <a:rPr lang="zh-CN" altLang="en-US"/>
              <a:t>全部叶子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4743" y="1196521"/>
                <a:ext cx="5525407" cy="3269117"/>
              </a:xfrm>
            </p:spPr>
            <p:txBody>
              <a:bodyPr/>
              <a:lstStyle/>
              <a:p>
                <a:pPr algn="just"/>
                <a:r>
                  <a:rPr lang="en-US" altLang="zh-CN" sz="1200" dirty="0"/>
                  <a:t>LM is defined in terms of a normalized loss for each attribute of every tuple. </a:t>
                </a:r>
                <a:endParaRPr lang="en-US" altLang="zh-CN" sz="1200" dirty="0"/>
              </a:p>
              <a:p>
                <a:pPr algn="just"/>
                <a:r>
                  <a:rPr lang="en-US" altLang="zh-CN" sz="1200" b="1" dirty="0"/>
                  <a:t>Numerical information: </a:t>
                </a:r>
                <a:r>
                  <a:rPr lang="en-US" altLang="zh-CN" sz="1200" dirty="0"/>
                  <a:t>For a tuple t, suppose the value of t[A] has been generalized to an interval </a:t>
                </a:r>
                <a14:m>
                  <m:oMath xmlns:m="http://schemas.openxmlformats.org/officeDocument/2006/math"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altLang="zh-CN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0" i="1" dirty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2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altLang="zh-CN" sz="12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0" i="1" dirty="0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altLang="zh-CN" sz="12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altLang="zh-CN" sz="1200" dirty="0"/>
                  <a:t>. Letting the lower and upper bounds in the table for A be 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altLang="zh-CN" sz="1200" dirty="0"/>
                  <a:t> and 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altLang="zh-CN" sz="1200" dirty="0"/>
                  <a:t>. The normalized loss for this entry is given by </a:t>
                </a:r>
                <a14:m>
                  <m:oMath xmlns:m="http://schemas.openxmlformats.org/officeDocument/2006/math">
                    <m:r>
                      <a:rPr lang="en-US" altLang="zh-CN" sz="1200" b="1" i="0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altLang="zh-CN" sz="1200" b="1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1" i="1" dirty="0">
                            <a:latin typeface="Cambria Math" panose="02040503050406030204" pitchFamily="18" charset="0"/>
                          </a:rPr>
                          <m:t>𝑼</m:t>
                        </m:r>
                      </m:e>
                      <m:sub>
                        <m:r>
                          <a:rPr lang="en-US" altLang="zh-CN" sz="1200" b="1" i="1" dirty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altLang="zh-CN" sz="12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b="1" i="1" dirty="0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  <m:sub>
                        <m:r>
                          <a:rPr lang="en-US" altLang="zh-CN" sz="1200" b="1" i="1" dirty="0" smtClean="0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)/(</m:t>
                    </m:r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𝑼</m:t>
                    </m:r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𝑳</m:t>
                    </m:r>
                    <m:r>
                      <a:rPr lang="en-US" altLang="zh-CN" sz="1200" b="1" i="1" dirty="0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CN" sz="1200" b="1" dirty="0"/>
                  <a:t>.</a:t>
                </a:r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r>
                  <a:rPr lang="en-US" altLang="zh-CN" sz="1200" dirty="0"/>
                  <a:t>The loss for age [20-30] is (30-20)/(40-20)</a:t>
                </a:r>
                <a:endParaRPr lang="en-US" altLang="zh-CN" sz="1200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algn="just"/>
                <a:endParaRPr lang="en-US" altLang="zh-CN" sz="1200" b="1" dirty="0"/>
              </a:p>
              <a:p>
                <a:pPr marL="0" indent="0" algn="just">
                  <a:buNone/>
                </a:pPr>
                <a:endParaRPr lang="en-US" altLang="zh-CN" sz="1200" b="1" dirty="0"/>
              </a:p>
              <a:p>
                <a:pPr algn="just"/>
                <a:endParaRPr lang="zh-CN" altLang="en-US" sz="1200" dirty="0"/>
              </a:p>
            </p:txBody>
          </p:sp>
        </mc:Choice>
        <mc:Fallback>
          <p:sp>
            <p:nvSpPr>
              <p:cNvPr id="2" name="文本占位符 1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4743" y="1196521"/>
                <a:ext cx="5525407" cy="3269117"/>
              </a:xfrm>
              <a:blipFill rotWithShape="1">
                <a:blip r:embed="rId1"/>
                <a:stretch>
                  <a:fillRect l="-7" t="-1210" b="-5754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评价指标 </a:t>
            </a:r>
            <a:r>
              <a:rPr lang="en-US" altLang="zh-CN" dirty="0"/>
              <a:t>Loss Metric (LM)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891" y="2571750"/>
            <a:ext cx="3488635" cy="1808922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759120" y="1085076"/>
            <a:ext cx="5348475" cy="3269117"/>
          </a:xfrm>
        </p:spPr>
        <p:txBody>
          <a:bodyPr/>
          <a:lstStyle/>
          <a:p>
            <a:endParaRPr lang="en-US" altLang="zh-CN" sz="1200" dirty="0">
              <a:hlinkClick r:id="rId1"/>
            </a:endParaRPr>
          </a:p>
          <a:p>
            <a:r>
              <a:rPr lang="zh-CN" altLang="en-US" sz="1200" dirty="0"/>
              <a:t>下载链接：</a:t>
            </a:r>
            <a:r>
              <a:rPr lang="en-US" altLang="zh-CN" sz="1200" dirty="0">
                <a:hlinkClick r:id="rId1"/>
              </a:rPr>
              <a:t>https://archive.ics.uci.edu/ml/datasets/adult</a:t>
            </a:r>
            <a:r>
              <a:rPr lang="en-US" altLang="zh-CN" sz="1200" dirty="0"/>
              <a:t> </a:t>
            </a:r>
            <a:endParaRPr lang="en-US" altLang="zh-CN" sz="1200" dirty="0"/>
          </a:p>
          <a:p>
            <a:r>
              <a:rPr lang="zh-CN" altLang="en-US" sz="1200" dirty="0"/>
              <a:t>有</a:t>
            </a:r>
            <a:r>
              <a:rPr lang="en-US" altLang="zh-CN" sz="1200" dirty="0"/>
              <a:t>32561</a:t>
            </a:r>
            <a:r>
              <a:rPr lang="zh-CN" altLang="en-US" sz="1200" dirty="0"/>
              <a:t>条数据，删除空的或有</a:t>
            </a:r>
            <a:r>
              <a:rPr lang="en-US" altLang="zh-CN" sz="1200" dirty="0"/>
              <a:t>?</a:t>
            </a:r>
            <a:r>
              <a:rPr lang="zh-CN" altLang="en-US" sz="1200" dirty="0"/>
              <a:t>的行后，剩余</a:t>
            </a:r>
            <a:r>
              <a:rPr lang="en-US" altLang="zh-CN" sz="1200" b="1" dirty="0"/>
              <a:t>30162</a:t>
            </a:r>
            <a:r>
              <a:rPr lang="zh-CN" altLang="en-US" sz="1200" dirty="0"/>
              <a:t>条。</a:t>
            </a:r>
            <a:endParaRPr lang="en-US" altLang="zh-CN" sz="1200" dirty="0"/>
          </a:p>
          <a:p>
            <a:r>
              <a:rPr lang="en-US" altLang="zh-CN" sz="1200" dirty="0"/>
              <a:t>15</a:t>
            </a:r>
            <a:r>
              <a:rPr lang="zh-CN" altLang="en-US" sz="1200" dirty="0"/>
              <a:t>个</a:t>
            </a:r>
            <a:r>
              <a:rPr lang="en-US" altLang="zh-CN" sz="1200" dirty="0"/>
              <a:t>attributes [‘age’, ‘</a:t>
            </a:r>
            <a:r>
              <a:rPr lang="en-US" altLang="zh-CN" sz="1200" dirty="0" err="1"/>
              <a:t>work_class</a:t>
            </a:r>
            <a:r>
              <a:rPr lang="en-US" altLang="zh-CN" sz="1200" dirty="0"/>
              <a:t>’, ‘</a:t>
            </a:r>
            <a:r>
              <a:rPr lang="en-US" altLang="zh-CN" sz="1200" dirty="0" err="1"/>
              <a:t>final_weight</a:t>
            </a:r>
            <a:r>
              <a:rPr lang="en-US" altLang="zh-CN" sz="1200" dirty="0"/>
              <a:t>’, ‘education’, ‘</a:t>
            </a:r>
            <a:r>
              <a:rPr lang="en-US" altLang="zh-CN" sz="1200" dirty="0" err="1"/>
              <a:t>education_num</a:t>
            </a:r>
            <a:r>
              <a:rPr lang="en-US" altLang="zh-CN" sz="1200" dirty="0"/>
              <a:t>’, ‘</a:t>
            </a:r>
            <a:r>
              <a:rPr lang="en-US" altLang="zh-CN" sz="1200" dirty="0" err="1"/>
              <a:t>marital_status</a:t>
            </a:r>
            <a:r>
              <a:rPr lang="en-US" altLang="zh-CN" sz="1200" dirty="0"/>
              <a:t>’, ‘occupation’, ‘relationship’, ‘race’, ‘sex’, ‘</a:t>
            </a:r>
            <a:r>
              <a:rPr lang="en-US" altLang="zh-CN" sz="1200" dirty="0" err="1"/>
              <a:t>capital_gain</a:t>
            </a:r>
            <a:r>
              <a:rPr lang="en-US" altLang="zh-CN" sz="1200" dirty="0"/>
              <a:t>’,  ‘</a:t>
            </a:r>
            <a:r>
              <a:rPr lang="en-US" altLang="zh-CN" sz="1200" dirty="0" err="1"/>
              <a:t>capital_loss</a:t>
            </a:r>
            <a:r>
              <a:rPr lang="en-US" altLang="zh-CN" sz="1200" dirty="0"/>
              <a:t>’, ‘</a:t>
            </a:r>
            <a:r>
              <a:rPr lang="en-US" altLang="zh-CN" sz="1200" dirty="0" err="1"/>
              <a:t>hours_per_week</a:t>
            </a:r>
            <a:r>
              <a:rPr lang="en-US" altLang="zh-CN" sz="1200" dirty="0"/>
              <a:t>’, ‘</a:t>
            </a:r>
            <a:r>
              <a:rPr lang="en-US" altLang="zh-CN" sz="1200" dirty="0" err="1"/>
              <a:t>native_country</a:t>
            </a:r>
            <a:r>
              <a:rPr lang="en-US" altLang="zh-CN" sz="1200" dirty="0"/>
              <a:t>’, ‘class’]</a:t>
            </a:r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pPr marL="0" indent="0">
              <a:buNone/>
            </a:pPr>
            <a:endParaRPr lang="en-US" altLang="zh-CN" sz="12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Adult</a:t>
            </a:r>
            <a:r>
              <a:rPr lang="zh-CN" altLang="en-US" dirty="0"/>
              <a:t>数据集介绍（文件夹中有提供）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120" y="2919933"/>
            <a:ext cx="5515049" cy="1492888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759120" y="1085076"/>
            <a:ext cx="5348475" cy="3269117"/>
          </a:xfrm>
        </p:spPr>
        <p:txBody>
          <a:bodyPr/>
          <a:lstStyle/>
          <a:p>
            <a:r>
              <a:rPr lang="zh-CN" altLang="en-US" dirty="0"/>
              <a:t>必做部分</a:t>
            </a:r>
            <a:r>
              <a:rPr lang="en-US" altLang="zh-CN" dirty="0"/>
              <a:t>80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dirty="0"/>
              <a:t>代码正确：</a:t>
            </a:r>
            <a:r>
              <a:rPr lang="en-US" altLang="zh-CN" dirty="0"/>
              <a:t>50</a:t>
            </a:r>
            <a:r>
              <a:rPr lang="zh-CN" altLang="en-US" dirty="0"/>
              <a:t> （每个算法各</a:t>
            </a:r>
            <a:r>
              <a:rPr lang="en-US" altLang="zh-CN" dirty="0"/>
              <a:t>25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代码清晰有注释：</a:t>
            </a:r>
            <a:r>
              <a:rPr lang="en-US" altLang="zh-CN" dirty="0"/>
              <a:t>10</a:t>
            </a:r>
            <a:endParaRPr lang="en-US" altLang="zh-CN" dirty="0"/>
          </a:p>
          <a:p>
            <a:pPr lvl="1"/>
            <a:r>
              <a:rPr lang="zh-CN" altLang="en-US" dirty="0"/>
              <a:t>实验报告，测试分析结果和讨论：</a:t>
            </a:r>
            <a:r>
              <a:rPr lang="en-US" altLang="zh-CN" dirty="0"/>
              <a:t>20</a:t>
            </a:r>
            <a:endParaRPr lang="en-US" altLang="zh-CN" dirty="0"/>
          </a:p>
          <a:p>
            <a:r>
              <a:rPr lang="zh-CN" altLang="en-US" dirty="0"/>
              <a:t>选做部分</a:t>
            </a:r>
            <a:r>
              <a:rPr lang="en-US" altLang="zh-CN" dirty="0"/>
              <a:t>20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en-US" altLang="zh-CN" dirty="0" err="1"/>
              <a:t>Samarati</a:t>
            </a:r>
            <a:r>
              <a:rPr lang="zh-CN" altLang="en-US" dirty="0"/>
              <a:t>算法可能会有很多解满足要求，调研并探究如何选择输出保证结果的可用性尽可能大，说说你的启发，</a:t>
            </a:r>
            <a:r>
              <a:rPr lang="en-US" altLang="zh-CN" dirty="0"/>
              <a:t>(e.g.</a:t>
            </a:r>
            <a:r>
              <a:rPr lang="en-US" altLang="zh-CN" dirty="0">
                <a:sym typeface="Wingdings" panose="05000000000000000000" pitchFamily="2" charset="2"/>
              </a:rPr>
              <a:t>:</a:t>
            </a:r>
            <a:r>
              <a:rPr lang="zh-CN" altLang="en-US" dirty="0"/>
              <a:t>选用合适的评价指标评价不同的输出</a:t>
            </a:r>
            <a:r>
              <a:rPr lang="en-US" altLang="zh-CN" dirty="0">
                <a:sym typeface="Wingdings" panose="05000000000000000000" pitchFamily="2" charset="2"/>
              </a:rPr>
              <a:t>)</a:t>
            </a:r>
            <a:r>
              <a:rPr lang="zh-CN" altLang="en-US" dirty="0">
                <a:sym typeface="Wingdings" panose="05000000000000000000" pitchFamily="2" charset="2"/>
              </a:rPr>
              <a:t> </a:t>
            </a:r>
            <a:r>
              <a:rPr lang="en-US" altLang="zh-CN" dirty="0">
                <a:sym typeface="Wingdings" panose="05000000000000000000" pitchFamily="2" charset="2"/>
              </a:rPr>
              <a:t>15</a:t>
            </a:r>
            <a:endParaRPr lang="en-US" altLang="zh-CN" dirty="0"/>
          </a:p>
          <a:p>
            <a:pPr lvl="1"/>
            <a:r>
              <a:rPr lang="en-US" altLang="zh-CN" dirty="0"/>
              <a:t>Mondrian</a:t>
            </a:r>
            <a:r>
              <a:rPr lang="zh-CN" altLang="en-US" dirty="0"/>
              <a:t>算法处理</a:t>
            </a:r>
            <a:r>
              <a:rPr lang="en-US" altLang="zh-CN" dirty="0"/>
              <a:t>categorical</a:t>
            </a:r>
            <a:r>
              <a:rPr lang="zh-CN" altLang="en-US" dirty="0"/>
              <a:t>（</a:t>
            </a:r>
            <a:r>
              <a:rPr kumimoji="0" lang="zh-CN" altLang="en-US" b="0" i="0" u="none" strike="noStrike" kern="0" cap="none" spc="0" normalizeH="0" baseline="0" noProof="0" dirty="0">
                <a:ln>
                  <a:noFill/>
                </a:ln>
                <a:solidFill>
                  <a:srgbClr val="666666">
                    <a:lumMod val="75000"/>
                  </a:srgbClr>
                </a:solidFill>
                <a:effectLst/>
                <a:uLnTx/>
                <a:uFillTx/>
                <a:latin typeface="Montserrat" panose="00000500000000000000" charset="0"/>
                <a:ea typeface="微软雅黑" panose="020B0503020204020204" pitchFamily="34" charset="-122"/>
                <a:cs typeface="Arial" panose="020B0604020202020204"/>
                <a:sym typeface="Arial" panose="020B0604020202020204"/>
              </a:rPr>
              <a:t>如</a:t>
            </a:r>
            <a:r>
              <a:rPr lang="en-US" altLang="zh-CN" dirty="0">
                <a:solidFill>
                  <a:srgbClr val="666666">
                    <a:lumMod val="75000"/>
                  </a:srgbClr>
                </a:solidFill>
              </a:rPr>
              <a:t>Gender</a:t>
            </a:r>
            <a:r>
              <a:rPr lang="zh-CN" altLang="en-US" dirty="0"/>
              <a:t>）</a:t>
            </a:r>
            <a:r>
              <a:rPr lang="en-US" altLang="zh-CN" dirty="0"/>
              <a:t> 5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代码抄袭</a:t>
            </a:r>
            <a:r>
              <a:rPr lang="en-US" altLang="zh-CN" dirty="0"/>
              <a:t>0</a:t>
            </a:r>
            <a:r>
              <a:rPr lang="zh-CN" altLang="en-US" dirty="0"/>
              <a:t>，会有查重</a:t>
            </a:r>
            <a:endParaRPr lang="en-US" altLang="zh-CN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</p:spTree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</p:spPr>
            <p:txBody>
              <a:bodyPr/>
              <a:lstStyle/>
              <a:p>
                <a:r>
                  <a:rPr lang="zh-CN" altLang="en-US" dirty="0"/>
                  <a:t>实现</a:t>
                </a:r>
                <a14:m>
                  <m:oMath xmlns:m="http://schemas.openxmlformats.org/officeDocument/2006/math">
                    <m:r>
                      <a:rPr lang="en-US" altLang="zh-CN" sz="16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600" dirty="0"/>
                  <a:t>-Anonymity</a:t>
                </a:r>
                <a:r>
                  <a:rPr lang="zh-CN" altLang="en-US" dirty="0"/>
                  <a:t>两种算法（后面两页有具体要求）：</a:t>
                </a:r>
                <a:endParaRPr lang="en-US" altLang="zh-CN" dirty="0"/>
              </a:p>
              <a:p>
                <a:pPr lvl="1"/>
                <a:r>
                  <a:rPr lang="en-US" altLang="zh-CN" sz="1200" dirty="0" err="1"/>
                  <a:t>Samarati</a:t>
                </a:r>
                <a:r>
                  <a:rPr lang="zh-CN" altLang="en-US" sz="1200" dirty="0"/>
                  <a:t>算法（</a:t>
                </a:r>
                <a:r>
                  <a:rPr lang="en-US" altLang="zh-CN" sz="1200" dirty="0"/>
                  <a:t>categorical </a:t>
                </a:r>
                <a:r>
                  <a:rPr lang="zh-CN" altLang="en-US" sz="1200" dirty="0"/>
                  <a:t>型）</a:t>
                </a:r>
                <a:endParaRPr lang="en-US" altLang="zh-CN" sz="1200" dirty="0"/>
              </a:p>
              <a:p>
                <a:pPr lvl="1"/>
                <a:r>
                  <a:rPr lang="en-US" altLang="zh-CN" sz="1200" dirty="0"/>
                  <a:t>Mondrian</a:t>
                </a:r>
                <a:r>
                  <a:rPr lang="zh-CN" altLang="en-US" sz="1200" dirty="0"/>
                  <a:t>算法（数值型）</a:t>
                </a:r>
                <a:endParaRPr lang="en-US" altLang="zh-CN" sz="1200" dirty="0"/>
              </a:p>
              <a:p>
                <a:r>
                  <a:rPr lang="zh-CN" altLang="en-US" dirty="0"/>
                  <a:t>实验报告：问题描述、程序使用指南、实验结果分析、讨论与总结。</a:t>
                </a:r>
                <a:endParaRPr lang="en-US" altLang="zh-CN" dirty="0"/>
              </a:p>
              <a:p>
                <a:endParaRPr lang="en-US" altLang="zh-CN" sz="1200" dirty="0"/>
              </a:p>
            </p:txBody>
          </p:sp>
        </mc:Choice>
        <mc:Fallback>
          <p:sp>
            <p:nvSpPr>
              <p:cNvPr id="2" name="文本占位符 1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  <a:blipFill rotWithShape="1">
                <a:blip r:embed="rId1"/>
                <a:stretch>
                  <a:fillRect l="-6" t="-15" r="-1718" b="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</p:spTree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51931" y="3514184"/>
            <a:ext cx="4071314" cy="108847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</p:spPr>
            <p:txBody>
              <a:bodyPr/>
              <a:lstStyle/>
              <a:p>
                <a:r>
                  <a:rPr lang="en-US" altLang="zh-CN" dirty="0" err="1"/>
                  <a:t>Samarati</a:t>
                </a:r>
                <a:r>
                  <a:rPr lang="zh-CN" altLang="en-US" dirty="0"/>
                  <a:t>算法：</a:t>
                </a:r>
                <a:endParaRPr lang="en-US" altLang="zh-CN" dirty="0"/>
              </a:p>
              <a:p>
                <a:pPr lvl="1"/>
                <a:r>
                  <a:rPr lang="zh-CN" altLang="en-US" sz="1000" dirty="0"/>
                  <a:t>使用</a:t>
                </a:r>
                <a:r>
                  <a:rPr lang="en-US" altLang="zh-CN" sz="1000" dirty="0"/>
                  <a:t>Adult</a:t>
                </a:r>
                <a:r>
                  <a:rPr lang="zh-CN" altLang="en-US" sz="1000" dirty="0"/>
                  <a:t>数据集；</a:t>
                </a:r>
                <a:endParaRPr lang="en-US" altLang="zh-CN" sz="1000" dirty="0"/>
              </a:p>
              <a:p>
                <a:pPr lvl="1"/>
                <a:r>
                  <a:rPr lang="en-US" altLang="zh-CN" sz="1000" dirty="0"/>
                  <a:t>QI={age, gender, race, marital _status}</a:t>
                </a:r>
                <a:r>
                  <a:rPr lang="zh-CN" altLang="en-US" sz="1000" dirty="0"/>
                  <a:t> （</a:t>
                </a:r>
                <a:r>
                  <a:rPr lang="en-US" altLang="zh-CN" sz="1000" dirty="0"/>
                  <a:t> categorical </a:t>
                </a:r>
                <a:r>
                  <a:rPr lang="zh-CN" altLang="en-US" sz="1000" dirty="0"/>
                  <a:t>型）</a:t>
                </a:r>
                <a:r>
                  <a:rPr lang="en-US" altLang="zh-CN" sz="1000" dirty="0"/>
                  <a:t>,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S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=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{occupation}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输入：</a:t>
                </a:r>
                <a:r>
                  <a:rPr lang="fr-FR" altLang="zh-CN" sz="1000" dirty="0"/>
                  <a:t>data, k, max</a:t>
                </a:r>
                <a:r>
                  <a:rPr lang="en-US" altLang="zh-CN" sz="1000" dirty="0"/>
                  <a:t>S</a:t>
                </a:r>
                <a:r>
                  <a:rPr lang="fr-FR" altLang="zh-CN" sz="1000" dirty="0"/>
                  <a:t>up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(data</a:t>
                </a:r>
                <a:r>
                  <a:rPr lang="zh-CN" altLang="en-US" sz="1000" dirty="0"/>
                  <a:t>是数据集，</a:t>
                </a:r>
                <a:r>
                  <a:rPr lang="en-US" altLang="zh-CN" sz="1000" dirty="0"/>
                  <a:t>k</a:t>
                </a:r>
                <a:r>
                  <a:rPr lang="zh-CN" altLang="en-US" sz="1000" dirty="0"/>
                  <a:t>是</a:t>
                </a:r>
                <a:r>
                  <a:rPr lang="en-US" altLang="zh-CN" sz="1000" dirty="0"/>
                  <a:t>K-Anonymity</a:t>
                </a:r>
                <a:r>
                  <a:rPr lang="zh-CN" altLang="en-US" sz="1000" dirty="0"/>
                  <a:t>的参数，</a:t>
                </a:r>
                <a:r>
                  <a:rPr lang="en-US" altLang="zh-CN" sz="1000" dirty="0" err="1"/>
                  <a:t>maxSup</a:t>
                </a:r>
                <a:r>
                  <a:rPr lang="zh-CN" altLang="en-US" sz="1000" dirty="0"/>
                  <a:t>表示最大</a:t>
                </a:r>
                <a:r>
                  <a:rPr lang="en-US" altLang="zh-CN" sz="1000" dirty="0"/>
                  <a:t>suppression</a:t>
                </a:r>
                <a:r>
                  <a:rPr lang="zh-CN" altLang="en-US" sz="1000" dirty="0"/>
                  <a:t>的个数</a:t>
                </a:r>
                <a:r>
                  <a:rPr lang="en-US" altLang="zh-CN" sz="1000" dirty="0"/>
                  <a:t>)</a:t>
                </a:r>
                <a:r>
                  <a:rPr lang="zh-CN" altLang="en-US" sz="1000" dirty="0"/>
                  <a:t>；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输出：匿名后的数据集。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评价指标： 运行时间和</a:t>
                </a:r>
                <a:r>
                  <a:rPr lang="en-US" altLang="zh-CN" sz="1000" dirty="0"/>
                  <a:t>LM </a:t>
                </a:r>
                <a:r>
                  <a:rPr lang="zh-CN" altLang="en-US" sz="1000" dirty="0"/>
                  <a:t>。</a:t>
                </a:r>
                <a:endParaRPr lang="en-US" altLang="zh-CN" sz="1000" dirty="0"/>
              </a:p>
              <a:p>
                <a:r>
                  <a:rPr lang="zh-CN" altLang="en-US" sz="1200" dirty="0"/>
                  <a:t>可取</a:t>
                </a:r>
                <a:r>
                  <a:rPr lang="en-US" altLang="zh-CN" sz="1200" dirty="0"/>
                  <a:t>K=10,maxSup=20</a:t>
                </a:r>
                <a:r>
                  <a:rPr lang="zh-CN" altLang="en-US" sz="1200" dirty="0"/>
                  <a:t>。并测试不同的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altLang="zh-CN" sz="1200" b="0" i="1" dirty="0" smtClean="0">
                        <a:latin typeface="Cambria Math" panose="02040503050406030204" pitchFamily="18" charset="0"/>
                      </a:rPr>
                      <m:t>𝑚𝑎𝑥𝑆𝑢𝑝</m:t>
                    </m:r>
                  </m:oMath>
                </a14:m>
                <a:r>
                  <a:rPr lang="zh-CN" altLang="en-US" sz="1200" dirty="0"/>
                  <a:t>对实验结果的影响。</a:t>
                </a:r>
                <a:endParaRPr lang="en-US" altLang="zh-CN" sz="1200" dirty="0"/>
              </a:p>
              <a:p>
                <a:r>
                  <a:rPr lang="en-US" altLang="zh-CN" sz="1200" dirty="0"/>
                  <a:t>Age: </a:t>
                </a:r>
                <a:r>
                  <a:rPr lang="zh-CN" altLang="en-US" sz="1200" dirty="0"/>
                  <a:t>共五层，</a:t>
                </a:r>
                <a:r>
                  <a:rPr lang="en-US" altLang="zh-CN" sz="1200" dirty="0"/>
                  <a:t>(1)</a:t>
                </a:r>
                <a:r>
                  <a:rPr lang="zh-CN" altLang="en-US" sz="1200" dirty="0"/>
                  <a:t>原始值，</a:t>
                </a:r>
                <a:r>
                  <a:rPr lang="en-US" altLang="zh-CN" sz="1200" dirty="0"/>
                  <a:t>(2)range-5, (3)range-10, (4)range-20, (5)*</a:t>
                </a:r>
                <a:r>
                  <a:rPr lang="zh-CN" altLang="en-US" sz="1200" dirty="0"/>
                  <a:t>；</a:t>
                </a:r>
                <a:endParaRPr lang="en-US" altLang="zh-CN" sz="1200" dirty="0"/>
              </a:p>
              <a:p>
                <a:r>
                  <a:rPr lang="en-US" altLang="zh-CN" sz="1200" dirty="0"/>
                  <a:t>Gender:</a:t>
                </a:r>
                <a:r>
                  <a:rPr lang="zh-CN" altLang="en-US" sz="1200" dirty="0"/>
                  <a:t>共两层，</a:t>
                </a:r>
                <a:r>
                  <a:rPr lang="en-US" altLang="zh-CN" sz="1200" dirty="0"/>
                  <a:t>(1)Male, Female, (2)</a:t>
                </a:r>
                <a:r>
                  <a:rPr lang="zh-CN" altLang="en-US" sz="1200" dirty="0"/>
                  <a:t>*；</a:t>
                </a:r>
                <a:endParaRPr lang="en-US" altLang="zh-CN" sz="1200" dirty="0"/>
              </a:p>
              <a:p>
                <a:r>
                  <a:rPr lang="en-US" altLang="zh-CN" sz="1200" dirty="0"/>
                  <a:t>Race: </a:t>
                </a:r>
                <a:r>
                  <a:rPr lang="zh-CN" altLang="en-US" sz="1200" dirty="0"/>
                  <a:t>共两层，</a:t>
                </a:r>
                <a:r>
                  <a:rPr lang="en-US" altLang="zh-CN" sz="1200" dirty="0"/>
                  <a:t>(1)</a:t>
                </a:r>
                <a:r>
                  <a:rPr lang="zh-CN" altLang="en-US" sz="1200" dirty="0"/>
                  <a:t>可能的值</a:t>
                </a:r>
                <a:r>
                  <a:rPr lang="en-US" altLang="zh-CN" sz="1200" dirty="0"/>
                  <a:t>, (2)*</a:t>
                </a:r>
                <a:r>
                  <a:rPr lang="zh-CN" altLang="en-US" sz="1200" dirty="0"/>
                  <a:t>；</a:t>
                </a:r>
                <a:endParaRPr lang="en-US" altLang="zh-CN" sz="1200" dirty="0"/>
              </a:p>
              <a:p>
                <a:r>
                  <a:rPr lang="en-US" altLang="zh-CN" sz="1200" dirty="0" err="1"/>
                  <a:t>Marital_status</a:t>
                </a:r>
                <a:r>
                  <a:rPr lang="en-US" altLang="zh-CN" sz="1200" dirty="0"/>
                  <a:t>:</a:t>
                </a:r>
                <a:r>
                  <a:rPr lang="zh-CN" altLang="en-US" sz="1200" dirty="0"/>
                  <a:t>共三层，如图。</a:t>
                </a:r>
                <a:endParaRPr lang="en-US" altLang="zh-CN" sz="1200" dirty="0"/>
              </a:p>
              <a:p>
                <a:pPr lvl="1"/>
                <a:endParaRPr lang="en-US" altLang="zh-CN" sz="1000" dirty="0"/>
              </a:p>
              <a:p>
                <a:endParaRPr lang="en-US" altLang="zh-CN" sz="1200" dirty="0"/>
              </a:p>
            </p:txBody>
          </p:sp>
        </mc:Choice>
        <mc:Fallback>
          <p:sp>
            <p:nvSpPr>
              <p:cNvPr id="2" name="文本占位符 1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  <a:blipFill rotWithShape="1">
                <a:blip r:embed="rId2"/>
                <a:stretch>
                  <a:fillRect l="-6" t="-15" r="-436" b="-90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  <a:r>
              <a:rPr lang="en-US" altLang="zh-CN" dirty="0"/>
              <a:t>(</a:t>
            </a:r>
            <a:r>
              <a:rPr lang="en-US" altLang="zh-CN" sz="1800" dirty="0" err="1"/>
              <a:t>Samarati</a:t>
            </a:r>
            <a:r>
              <a:rPr lang="zh-CN" altLang="en-US" sz="1800" dirty="0"/>
              <a:t>算法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</p:spTree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759120" y="1085076"/>
            <a:ext cx="5348475" cy="3269117"/>
          </a:xfrm>
        </p:spPr>
        <p:txBody>
          <a:bodyPr/>
          <a:lstStyle/>
          <a:p>
            <a:r>
              <a:rPr lang="en-US" altLang="zh-CN" sz="1200" dirty="0"/>
              <a:t>Age</a:t>
            </a:r>
            <a:r>
              <a:rPr lang="zh-CN" altLang="en-US" sz="1200" dirty="0"/>
              <a:t>的层次类似左下图，共五层，</a:t>
            </a:r>
            <a:r>
              <a:rPr lang="en-US" altLang="zh-CN" sz="1200" dirty="0"/>
              <a:t>(1)</a:t>
            </a:r>
            <a:r>
              <a:rPr lang="zh-CN" altLang="en-US" sz="1200" dirty="0"/>
              <a:t>原始值，</a:t>
            </a:r>
            <a:r>
              <a:rPr lang="en-US" altLang="zh-CN" sz="1200" dirty="0"/>
              <a:t>(2)range-5, (3)range-10, (4)range-20, (5)*</a:t>
            </a:r>
            <a:r>
              <a:rPr lang="zh-CN" altLang="en-US" sz="1200" dirty="0"/>
              <a:t>；</a:t>
            </a:r>
            <a:endParaRPr lang="en-US" altLang="zh-CN" sz="1200" dirty="0"/>
          </a:p>
          <a:p>
            <a:r>
              <a:rPr lang="en-US" altLang="zh-CN" sz="1200" dirty="0"/>
              <a:t>Gender</a:t>
            </a:r>
            <a:r>
              <a:rPr lang="zh-CN" altLang="en-US" sz="1200" dirty="0"/>
              <a:t>、</a:t>
            </a:r>
            <a:r>
              <a:rPr lang="en-US" altLang="zh-CN" sz="1200" dirty="0" err="1"/>
              <a:t>marital_status</a:t>
            </a:r>
            <a:r>
              <a:rPr lang="zh-CN" altLang="en-US" sz="1200" dirty="0"/>
              <a:t>、</a:t>
            </a:r>
            <a:r>
              <a:rPr lang="en-US" altLang="zh-CN" sz="1200" dirty="0"/>
              <a:t>race</a:t>
            </a:r>
            <a:r>
              <a:rPr lang="zh-CN" altLang="en-US" sz="1200" dirty="0"/>
              <a:t>的层次以右下文件形式给出：</a:t>
            </a:r>
            <a:endParaRPr lang="en-US" altLang="zh-CN" sz="1200" dirty="0"/>
          </a:p>
          <a:p>
            <a:pPr lvl="1"/>
            <a:r>
              <a:rPr lang="zh-CN" altLang="en-US" sz="1000" dirty="0"/>
              <a:t>子节点</a:t>
            </a:r>
            <a:r>
              <a:rPr lang="en-US" altLang="zh-CN" sz="1000" dirty="0"/>
              <a:t>,</a:t>
            </a:r>
            <a:r>
              <a:rPr lang="zh-CN" altLang="en-US" sz="1000" dirty="0"/>
              <a:t>父节点</a:t>
            </a:r>
            <a:endParaRPr lang="en-US" altLang="zh-CN" sz="12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  <a:r>
              <a:rPr lang="en-US" altLang="zh-CN" dirty="0"/>
              <a:t>(</a:t>
            </a:r>
            <a:r>
              <a:rPr lang="en-US" altLang="zh-CN" sz="1800" dirty="0" err="1"/>
              <a:t>Samarati</a:t>
            </a:r>
            <a:r>
              <a:rPr lang="zh-CN" altLang="en-US" sz="1800" dirty="0"/>
              <a:t>算法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grpSp>
        <p:nvGrpSpPr>
          <p:cNvPr id="73" name="组合 72"/>
          <p:cNvGrpSpPr/>
          <p:nvPr/>
        </p:nvGrpSpPr>
        <p:grpSpPr>
          <a:xfrm>
            <a:off x="451524" y="2308200"/>
            <a:ext cx="2304419" cy="2299519"/>
            <a:chOff x="451524" y="2308200"/>
            <a:chExt cx="2304419" cy="2299519"/>
          </a:xfrm>
        </p:grpSpPr>
        <p:sp>
          <p:nvSpPr>
            <p:cNvPr id="5" name="文本框 4"/>
            <p:cNvSpPr txBox="1"/>
            <p:nvPr/>
          </p:nvSpPr>
          <p:spPr>
            <a:xfrm>
              <a:off x="580566" y="4299586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18</a:t>
              </a:r>
              <a:endParaRPr kumimoji="1"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200237" y="4299586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22</a:t>
              </a:r>
              <a:endParaRPr kumimoji="1" lang="zh-CN" altLang="en-US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712717" y="4299586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24</a:t>
              </a:r>
              <a:endParaRPr kumimoji="1" lang="zh-CN" altLang="en-US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253474" y="4299942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44</a:t>
              </a:r>
              <a:endParaRPr kumimoji="1" lang="zh-CN" altLang="en-US" dirty="0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51524" y="3835382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15-19</a:t>
              </a:r>
              <a:endParaRPr kumimoji="1" lang="zh-CN" altLang="en-US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282242" y="3835381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20-24</a:t>
              </a:r>
              <a:endParaRPr kumimoji="1" lang="zh-CN" altLang="en-US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01217" y="2872739"/>
              <a:ext cx="5421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0-19</a:t>
              </a:r>
              <a:endParaRPr kumimoji="1" lang="zh-CN" altLang="en-US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484784" y="2308200"/>
              <a:ext cx="2551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*</a:t>
              </a:r>
              <a:endParaRPr kumimoji="1" lang="zh-CN" altLang="en-US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51524" y="3334405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10-19</a:t>
              </a:r>
              <a:endParaRPr kumimoji="1" lang="zh-CN" altLang="en-US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282242" y="3340628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20-29</a:t>
              </a:r>
              <a:endParaRPr kumimoji="1" lang="zh-CN" altLang="en-US"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282242" y="2873242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20-39</a:t>
              </a:r>
              <a:endParaRPr kumimoji="1" lang="zh-CN" altLang="en-US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114421" y="3835381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40-44</a:t>
              </a:r>
              <a:endParaRPr kumimoji="1" lang="zh-CN" altLang="en-US" dirty="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101613" y="3331823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40-49</a:t>
              </a:r>
              <a:endParaRPr kumimoji="1" lang="zh-CN" altLang="en-US" dirty="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096155" y="2869567"/>
              <a:ext cx="64152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40-59</a:t>
              </a:r>
              <a:endParaRPr kumimoji="1" lang="zh-CN" altLang="en-US" dirty="0"/>
            </a:p>
          </p:txBody>
        </p:sp>
        <p:cxnSp>
          <p:nvCxnSpPr>
            <p:cNvPr id="26" name="直线连接符 25"/>
            <p:cNvCxnSpPr>
              <a:stCxn id="12" idx="0"/>
              <a:endCxn id="16" idx="2"/>
            </p:cNvCxnSpPr>
            <p:nvPr/>
          </p:nvCxnSpPr>
          <p:spPr>
            <a:xfrm flipV="1">
              <a:off x="772285" y="3642182"/>
              <a:ext cx="0" cy="193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线连接符 26"/>
            <p:cNvCxnSpPr>
              <a:stCxn id="5" idx="0"/>
              <a:endCxn id="12" idx="2"/>
            </p:cNvCxnSpPr>
            <p:nvPr/>
          </p:nvCxnSpPr>
          <p:spPr>
            <a:xfrm flipV="1">
              <a:off x="772285" y="4143159"/>
              <a:ext cx="0" cy="15642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线连接符 30"/>
            <p:cNvCxnSpPr>
              <a:stCxn id="16" idx="0"/>
              <a:endCxn id="14" idx="2"/>
            </p:cNvCxnSpPr>
            <p:nvPr/>
          </p:nvCxnSpPr>
          <p:spPr>
            <a:xfrm flipV="1">
              <a:off x="772285" y="3180516"/>
              <a:ext cx="0" cy="15388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连接符 38"/>
            <p:cNvCxnSpPr>
              <a:stCxn id="8" idx="0"/>
              <a:endCxn id="13" idx="2"/>
            </p:cNvCxnSpPr>
            <p:nvPr/>
          </p:nvCxnSpPr>
          <p:spPr>
            <a:xfrm flipV="1">
              <a:off x="1391956" y="4143158"/>
              <a:ext cx="211047" cy="1564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连接符 41"/>
            <p:cNvCxnSpPr>
              <a:stCxn id="9" idx="0"/>
              <a:endCxn id="13" idx="2"/>
            </p:cNvCxnSpPr>
            <p:nvPr/>
          </p:nvCxnSpPr>
          <p:spPr>
            <a:xfrm flipH="1" flipV="1">
              <a:off x="1603003" y="4143158"/>
              <a:ext cx="301433" cy="1564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线连接符 46"/>
            <p:cNvCxnSpPr>
              <a:stCxn id="17" idx="0"/>
              <a:endCxn id="18" idx="2"/>
            </p:cNvCxnSpPr>
            <p:nvPr/>
          </p:nvCxnSpPr>
          <p:spPr>
            <a:xfrm flipV="1">
              <a:off x="1603003" y="3181019"/>
              <a:ext cx="0" cy="1596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/>
            <p:cNvCxnSpPr>
              <a:stCxn id="13" idx="0"/>
              <a:endCxn id="17" idx="2"/>
            </p:cNvCxnSpPr>
            <p:nvPr/>
          </p:nvCxnSpPr>
          <p:spPr>
            <a:xfrm flipV="1">
              <a:off x="1603003" y="3648405"/>
              <a:ext cx="0" cy="18697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连接符 53"/>
            <p:cNvCxnSpPr>
              <a:stCxn id="10" idx="0"/>
              <a:endCxn id="19" idx="2"/>
            </p:cNvCxnSpPr>
            <p:nvPr/>
          </p:nvCxnSpPr>
          <p:spPr>
            <a:xfrm flipH="1" flipV="1">
              <a:off x="2435182" y="4143158"/>
              <a:ext cx="10011" cy="15678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线连接符 54"/>
            <p:cNvCxnSpPr>
              <a:stCxn id="19" idx="0"/>
              <a:endCxn id="20" idx="2"/>
            </p:cNvCxnSpPr>
            <p:nvPr/>
          </p:nvCxnSpPr>
          <p:spPr>
            <a:xfrm flipH="1" flipV="1">
              <a:off x="2422374" y="3639600"/>
              <a:ext cx="12808" cy="19578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线连接符 60"/>
            <p:cNvCxnSpPr>
              <a:stCxn id="20" idx="0"/>
              <a:endCxn id="21" idx="2"/>
            </p:cNvCxnSpPr>
            <p:nvPr/>
          </p:nvCxnSpPr>
          <p:spPr>
            <a:xfrm flipH="1" flipV="1">
              <a:off x="2416916" y="3177344"/>
              <a:ext cx="5458" cy="1544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线连接符 61"/>
            <p:cNvCxnSpPr>
              <a:stCxn id="15" idx="2"/>
              <a:endCxn id="21" idx="0"/>
            </p:cNvCxnSpPr>
            <p:nvPr/>
          </p:nvCxnSpPr>
          <p:spPr>
            <a:xfrm>
              <a:off x="1612383" y="2615977"/>
              <a:ext cx="804533" cy="2535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线连接符 66"/>
            <p:cNvCxnSpPr>
              <a:stCxn id="15" idx="2"/>
              <a:endCxn id="14" idx="0"/>
            </p:cNvCxnSpPr>
            <p:nvPr/>
          </p:nvCxnSpPr>
          <p:spPr>
            <a:xfrm flipH="1">
              <a:off x="772285" y="2615977"/>
              <a:ext cx="840098" cy="25676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线连接符 69"/>
            <p:cNvCxnSpPr>
              <a:stCxn id="15" idx="2"/>
              <a:endCxn id="18" idx="0"/>
            </p:cNvCxnSpPr>
            <p:nvPr/>
          </p:nvCxnSpPr>
          <p:spPr>
            <a:xfrm flipH="1">
              <a:off x="1603003" y="2615977"/>
              <a:ext cx="9380" cy="25726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2976" y="3219822"/>
            <a:ext cx="3223443" cy="1424682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</p:spPr>
            <p:txBody>
              <a:bodyPr/>
              <a:lstStyle/>
              <a:p>
                <a:r>
                  <a:rPr lang="en-US" altLang="zh-CN" dirty="0"/>
                  <a:t>Mondrian</a:t>
                </a:r>
                <a:r>
                  <a:rPr lang="zh-CN" altLang="en-US" dirty="0"/>
                  <a:t>算法：</a:t>
                </a:r>
                <a:endParaRPr lang="en-US" altLang="zh-CN" dirty="0"/>
              </a:p>
              <a:p>
                <a:pPr lvl="1"/>
                <a:r>
                  <a:rPr lang="zh-CN" altLang="en-US" sz="1000" dirty="0"/>
                  <a:t>使用</a:t>
                </a:r>
                <a:r>
                  <a:rPr lang="en-US" altLang="zh-CN" sz="1000" dirty="0"/>
                  <a:t>Adult</a:t>
                </a:r>
                <a:r>
                  <a:rPr lang="zh-CN" altLang="en-US" sz="1000" dirty="0"/>
                  <a:t>数据集；</a:t>
                </a:r>
                <a:endParaRPr lang="en-US" altLang="zh-CN" sz="1000" dirty="0"/>
              </a:p>
              <a:p>
                <a:pPr lvl="1"/>
                <a:r>
                  <a:rPr lang="en-US" altLang="zh-CN" sz="1000" dirty="0"/>
                  <a:t>QI={age, </a:t>
                </a:r>
                <a:r>
                  <a:rPr lang="en-US" altLang="zh-CN" sz="1000" dirty="0" err="1"/>
                  <a:t>education_num</a:t>
                </a:r>
                <a:r>
                  <a:rPr lang="en-US" altLang="zh-CN" sz="1000" dirty="0"/>
                  <a:t>}</a:t>
                </a:r>
                <a:r>
                  <a:rPr lang="zh-CN" altLang="en-US" sz="1000" dirty="0"/>
                  <a:t>（数值型）</a:t>
                </a:r>
                <a:r>
                  <a:rPr lang="en-US" altLang="zh-CN" sz="1000" dirty="0"/>
                  <a:t>, S = {occupation};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输入：</a:t>
                </a:r>
                <a:r>
                  <a:rPr lang="fr-FR" altLang="zh-CN" sz="1000" dirty="0"/>
                  <a:t>data, k</a:t>
                </a:r>
                <a:r>
                  <a:rPr lang="zh-CN" altLang="en-US" sz="1000" dirty="0"/>
                  <a:t> </a:t>
                </a:r>
                <a:r>
                  <a:rPr lang="en-US" altLang="zh-CN" sz="1000" dirty="0"/>
                  <a:t>(data</a:t>
                </a:r>
                <a:r>
                  <a:rPr lang="zh-CN" altLang="en-US" sz="1000" dirty="0"/>
                  <a:t>是数据集，</a:t>
                </a:r>
                <a:r>
                  <a:rPr lang="en-US" altLang="zh-CN" sz="1000" dirty="0"/>
                  <a:t>k</a:t>
                </a:r>
                <a:r>
                  <a:rPr lang="zh-CN" altLang="en-US" sz="1000" dirty="0"/>
                  <a:t>是</a:t>
                </a:r>
                <a:r>
                  <a:rPr lang="en-US" altLang="zh-CN" sz="1000" dirty="0"/>
                  <a:t>K-Anonymity</a:t>
                </a:r>
                <a:r>
                  <a:rPr lang="zh-CN" altLang="en-US" sz="1000" dirty="0"/>
                  <a:t>的参数）；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输出：匿名后的数据集。</a:t>
                </a:r>
                <a:endParaRPr lang="en-US" altLang="zh-CN" sz="1000" dirty="0"/>
              </a:p>
              <a:p>
                <a:pPr lvl="1"/>
                <a:r>
                  <a:rPr lang="zh-CN" altLang="en-US" sz="1000" dirty="0"/>
                  <a:t>评价指标：运行时间和</a:t>
                </a:r>
                <a:r>
                  <a:rPr lang="en-US" altLang="zh-CN" sz="1000" dirty="0"/>
                  <a:t>LM</a:t>
                </a:r>
                <a:r>
                  <a:rPr lang="zh-CN" altLang="en-US" sz="1000" dirty="0"/>
                  <a:t>。</a:t>
                </a:r>
                <a:endParaRPr lang="en-US" altLang="zh-CN" sz="1000" dirty="0"/>
              </a:p>
              <a:p>
                <a:r>
                  <a:rPr lang="zh-CN" altLang="en-US" dirty="0"/>
                  <a:t>可取</a:t>
                </a:r>
                <a:r>
                  <a:rPr lang="en-US" altLang="zh-CN" dirty="0"/>
                  <a:t>k=10 </a:t>
                </a:r>
                <a:r>
                  <a:rPr lang="zh-CN" altLang="en-US" dirty="0"/>
                  <a:t>。</a:t>
                </a:r>
                <a:r>
                  <a:rPr lang="zh-CN" altLang="en-US" sz="1600" dirty="0"/>
                  <a:t>并测试不同的</a:t>
                </a:r>
                <a14:m>
                  <m:oMath xmlns:m="http://schemas.openxmlformats.org/officeDocument/2006/math">
                    <m:r>
                      <a:rPr lang="en-US" altLang="zh-CN" sz="16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16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sz="1600" dirty="0"/>
                  <a:t>对实验结果的影响。</a:t>
                </a:r>
                <a:endParaRPr lang="en-US" altLang="zh-CN" sz="1600" dirty="0"/>
              </a:p>
              <a:p>
                <a:endParaRPr lang="en-US" altLang="zh-CN" dirty="0"/>
              </a:p>
              <a:p>
                <a:endParaRPr lang="en-US" altLang="zh-CN" sz="1200" dirty="0"/>
              </a:p>
            </p:txBody>
          </p:sp>
        </mc:Choice>
        <mc:Fallback>
          <p:sp>
            <p:nvSpPr>
              <p:cNvPr id="2" name="文本占位符 1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9120" y="1085076"/>
                <a:ext cx="5348475" cy="3269117"/>
              </a:xfrm>
              <a:blipFill rotWithShape="1">
                <a:blip r:embed="rId1"/>
                <a:stretch>
                  <a:fillRect l="-6" t="-15" r="3" b="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  <a:r>
              <a:rPr lang="en-US" altLang="zh-CN" dirty="0"/>
              <a:t>(Mondrian</a:t>
            </a:r>
            <a:r>
              <a:rPr lang="zh-CN" altLang="en-US" dirty="0"/>
              <a:t>算法</a:t>
            </a:r>
            <a:r>
              <a:rPr lang="en-US" altLang="zh-CN" dirty="0"/>
              <a:t>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</p:spTree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Samarati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P. Protecting respondents identities in microdata release[J]. IEEE transactions on Knowledge and Data Engineering, 2001. </a:t>
            </a:r>
            <a:endParaRPr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LeFevre K, DeWitt D J, Ramakrishnan R. Mondrian multidimensional k-anonymity[C]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(ICDE'06). IEEE, 2006.</a:t>
            </a:r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V. S. Iyengar , “Transforming data to satisfy privacy constraints,” in ACM SIGKDD International Conference on Knowledge Discovery and Data Mining, 2002.</a:t>
            </a:r>
            <a:endParaRPr lang="en-US" altLang="zh-CN" sz="1600" dirty="0">
              <a:hlinkClick r:id="rId1"/>
            </a:endParaRPr>
          </a:p>
          <a:p>
            <a:r>
              <a:rPr lang="en-US" altLang="zh-CN" sz="1600" dirty="0">
                <a:hlinkClick r:id="rId1"/>
              </a:rPr>
              <a:t>https://blog.csdn.net/xff1994/article/details/83149116</a:t>
            </a:r>
            <a:endParaRPr lang="en-US" altLang="zh-CN" sz="16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</p:spTree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>
            <a:spLocks noGrp="1"/>
          </p:cNvSpPr>
          <p:nvPr>
            <p:ph type="body" idx="1"/>
          </p:nvPr>
        </p:nvSpPr>
        <p:spPr>
          <a:xfrm>
            <a:off x="324400" y="1339700"/>
            <a:ext cx="57300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sz="3600" b="1" dirty="0"/>
              <a:t>Any questions?</a:t>
            </a:r>
            <a:endParaRPr sz="3600" b="1" dirty="0"/>
          </a:p>
          <a:p>
            <a:pPr marL="0" indent="0">
              <a:buNone/>
            </a:pPr>
            <a:endParaRPr dirty="0"/>
          </a:p>
          <a:p>
            <a:endParaRPr dirty="0"/>
          </a:p>
        </p:txBody>
      </p:sp>
      <p:sp>
        <p:nvSpPr>
          <p:cNvPr id="300" name="Google Shape;300;p36"/>
          <p:cNvSpPr txBox="1">
            <a:spLocks noGrp="1"/>
          </p:cNvSpPr>
          <p:nvPr>
            <p:ph type="title"/>
          </p:nvPr>
        </p:nvSpPr>
        <p:spPr>
          <a:xfrm>
            <a:off x="324400" y="423862"/>
            <a:ext cx="6181175" cy="6586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GB" dirty="0"/>
              <a:t>THANKS!</a:t>
            </a:r>
            <a:endParaRPr dirty="0"/>
          </a:p>
        </p:txBody>
      </p:sp>
      <p:pic>
        <p:nvPicPr>
          <p:cNvPr id="301" name="Google Shape;301;p36" descr="photo-1434030216411-0b793f4b4173.jpg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286250" y="1595241"/>
            <a:ext cx="2066925" cy="2400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副标题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altLang="zh-CN" sz="2025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altLang="zh-CN" sz="2025" dirty="0"/>
                  <a:t>-Anonymity</a:t>
                </a:r>
                <a:endParaRPr lang="zh-CN" altLang="en-US" sz="2025" dirty="0"/>
              </a:p>
            </p:txBody>
          </p:sp>
        </mc:Choice>
        <mc:Fallback>
          <p:sp>
            <p:nvSpPr>
              <p:cNvPr id="3" name="副标题 2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1">
                <a:blip r:embed="rId1"/>
                <a:stretch>
                  <a:fillRect l="-2" t="-6" r="11" b="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3040" dirty="0"/>
              <a:t>Part 1</a:t>
            </a:r>
            <a:endParaRPr lang="zh-CN" altLang="en-US" sz="3040" dirty="0"/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</a:t>
            </a:r>
            <a:r>
              <a:rPr lang="zh-CN" altLang="en-US" dirty="0"/>
              <a:t>简介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sp>
        <p:nvSpPr>
          <p:cNvPr id="5" name="灯片编号占位符 3"/>
          <p:cNvSpPr txBox="1"/>
          <p:nvPr/>
        </p:nvSpPr>
        <p:spPr>
          <a:xfrm>
            <a:off x="334716" y="4798444"/>
            <a:ext cx="6188529" cy="291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1200" b="0" i="0" u="none" strike="noStrike" cap="none">
                <a:solidFill>
                  <a:schemeClr val="bg1"/>
                </a:solidFill>
                <a:latin typeface="Montserrat" panose="00000500000000000000" charset="0"/>
                <a:ea typeface="微软雅黑" panose="020B0503020204020204" pitchFamily="34" charset="-122"/>
                <a:cs typeface="Montserrat" panose="00000500000000000000" charset="0"/>
                <a:sym typeface="Montserrat" panose="0000050000000000000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1200" b="0" i="0" u="none" strike="noStrike" cap="none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1200" b="0" i="0" u="none" strike="noStrike" cap="none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1200" b="0" i="0" u="none" strike="noStrike" cap="none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1200" b="0" i="0" u="none" strike="noStrike" cap="none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1200" b="0" i="0" u="none" strike="noStrike" cap="none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1200" b="0" i="0" u="none" strike="noStrike" cap="none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1200" b="0" i="0" u="none" strike="noStrike" cap="none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  <a:defRPr sz="1200" b="0" i="0" u="none" strike="noStrike" cap="none">
                <a:solidFill>
                  <a:schemeClr val="lt1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defRPr>
            </a:lvl9pPr>
          </a:lstStyle>
          <a:p>
            <a:fld id="{00000000-1234-1234-1234-123412341234}" type="slidenum">
              <a:rPr lang="en-GB" smtClean="0"/>
            </a:fld>
            <a:endParaRPr lang="en-GB" dirty="0"/>
          </a:p>
        </p:txBody>
      </p:sp>
      <p:graphicFrame>
        <p:nvGraphicFramePr>
          <p:cNvPr id="6" name="Google Shape;181;p25"/>
          <p:cNvGraphicFramePr/>
          <p:nvPr/>
        </p:nvGraphicFramePr>
        <p:xfrm>
          <a:off x="622042" y="1482020"/>
          <a:ext cx="5613875" cy="2767967"/>
        </p:xfrm>
        <a:graphic>
          <a:graphicData uri="http://schemas.openxmlformats.org/drawingml/2006/table">
            <a:tbl>
              <a:tblPr>
                <a:noFill/>
                <a:tableStyleId>{070C5E19-F7B2-4EAC-9170-22403BCCDF83}</a:tableStyleId>
              </a:tblPr>
              <a:tblGrid>
                <a:gridCol w="407520"/>
                <a:gridCol w="759821"/>
                <a:gridCol w="679840"/>
                <a:gridCol w="833137"/>
                <a:gridCol w="899789"/>
                <a:gridCol w="1046420"/>
                <a:gridCol w="987348"/>
              </a:tblGrid>
              <a:tr h="24891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i="0" u="none" strike="noStrike" cap="none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Name</a:t>
                      </a:r>
                      <a:endParaRPr sz="1000" b="1" i="0" u="none" strike="noStrike" cap="none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A</a:t>
                      </a:r>
                      <a:r>
                        <a:rPr lang="en-US" altLang="zh-CN" sz="1000" b="1" dirty="0" err="1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ge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Gender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Zip Code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Nationality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Condition</a:t>
                      </a:r>
                      <a:endParaRPr sz="10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70C0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1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Ann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20-29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130**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Heart disease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2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Bruce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20-29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GB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130**</a:t>
                      </a:r>
                      <a:endParaRPr kumimoji="0" lang="en-GB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Heart disease</a:t>
                      </a:r>
                      <a:endParaRPr lang="en-US" altLang="zh-CN"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3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Cary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20-29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GB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130**</a:t>
                      </a:r>
                      <a:endParaRPr kumimoji="0" lang="en-GB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Viral infection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4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Dick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20-29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GB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130**</a:t>
                      </a:r>
                      <a:endParaRPr kumimoji="0" lang="en-GB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Viral infection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5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Eshwar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40-59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GB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14***</a:t>
                      </a:r>
                      <a:endParaRPr kumimoji="0" lang="en-GB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6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Fox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40-59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14***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Flu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7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Gary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40-59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GB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14***</a:t>
                      </a:r>
                      <a:endParaRPr kumimoji="0" lang="en-GB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Heart disease</a:t>
                      </a:r>
                      <a:endParaRPr lang="en-US" altLang="zh-CN"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8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Helen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40-59</a:t>
                      </a:r>
                      <a:endParaRPr lang="en-US" altLang="zh-CN"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GB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14***</a:t>
                      </a:r>
                      <a:endParaRPr kumimoji="0" lang="en-GB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Asian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Flu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Igor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30-39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1322*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American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10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Jean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30-39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1322*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American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11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Ken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30-39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1322*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American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</a:tr>
              <a:tr h="205624"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12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1"/>
                          </a:solidFill>
                          <a:latin typeface="Montserrat" panose="00000500000000000000" charset="0"/>
                          <a:ea typeface="Source Sans Pro"/>
                          <a:cs typeface="Mongolian Baiti" panose="03000500000000000000" pitchFamily="66" charset="0"/>
                          <a:sym typeface="Source Sans Pro"/>
                        </a:rPr>
                        <a:t>Lewis</a:t>
                      </a:r>
                      <a:endParaRPr sz="800" b="1" dirty="0">
                        <a:solidFill>
                          <a:schemeClr val="bg1"/>
                        </a:solidFill>
                        <a:latin typeface="Montserrat" panose="00000500000000000000" charset="0"/>
                        <a:ea typeface="Source Sans Pro"/>
                        <a:cs typeface="Mongolian Baiti" panose="03000500000000000000" pitchFamily="66" charset="0"/>
                        <a:sym typeface="Source Sans Pro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30-39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Any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/>
                        <a:buNone/>
                        <a:defRPr/>
                      </a:pPr>
                      <a:r>
                        <a:rPr kumimoji="0" lang="en-US" altLang="zh-CN" sz="800" b="1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666666">
                              <a:lumMod val="75000"/>
                            </a:srgbClr>
                          </a:solidFill>
                          <a:effectLst/>
                          <a:uLnTx/>
                          <a:uFillTx/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1322*</a:t>
                      </a:r>
                      <a:endParaRPr kumimoji="0" lang="en-US" altLang="zh-CN" sz="8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666666">
                            <a:lumMod val="75000"/>
                          </a:srgbClr>
                        </a:solidFill>
                        <a:effectLst/>
                        <a:uLnTx/>
                        <a:uFillTx/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American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99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ts val="5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ontserrat" panose="00000500000000000000" charset="0"/>
                          <a:ea typeface="Montserrat" panose="00000500000000000000"/>
                          <a:cs typeface="Mongolian Baiti" panose="03000500000000000000" pitchFamily="66" charset="0"/>
                          <a:sym typeface="Montserrat" panose="00000500000000000000"/>
                        </a:rPr>
                        <a:t>Cancer</a:t>
                      </a:r>
                      <a:endParaRPr sz="800" b="1" dirty="0">
                        <a:solidFill>
                          <a:schemeClr val="bg2">
                            <a:lumMod val="75000"/>
                          </a:schemeClr>
                        </a:solidFill>
                        <a:latin typeface="Montserrat" panose="00000500000000000000" charset="0"/>
                        <a:ea typeface="Montserrat" panose="00000500000000000000"/>
                        <a:cs typeface="Mongolian Baiti" panose="03000500000000000000" pitchFamily="66" charset="0"/>
                        <a:sym typeface="Montserrat" panose="00000500000000000000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622042" y="1127121"/>
            <a:ext cx="578828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Montserrat" panose="00000500000000000000" charset="0"/>
              </a:rPr>
              <a:t>Every QI-cluster contains k or more tuples.  (k=4)</a:t>
            </a:r>
            <a:endParaRPr lang="en-US" altLang="zh-CN" b="1" dirty="0">
              <a:latin typeface="Montserrat" panose="00000500000000000000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831953" y="1507801"/>
            <a:ext cx="3421835" cy="2716403"/>
          </a:xfrm>
          <a:prstGeom prst="rect">
            <a:avLst/>
          </a:prstGeom>
          <a:noFill/>
          <a:ln w="25400" cap="flat">
            <a:solidFill>
              <a:srgbClr val="7030A0"/>
            </a:solidFill>
            <a:prstDash val="solid"/>
            <a:round/>
          </a:ln>
          <a:effectLst>
            <a:outerShdw blurRad="63500" dist="38100" dir="5400000" rotWithShape="0">
              <a:srgbClr val="032544">
                <a:alpha val="4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tantia" panose="02030602050306030303"/>
              <a:ea typeface="Constantia" panose="02030602050306030303"/>
              <a:cs typeface="Constantia" panose="02030602050306030303"/>
              <a:sym typeface="Constantia" panose="02030602050306030303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616869" y="4344544"/>
            <a:ext cx="19350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Quasi-identifiers, QI 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519774" y="4344544"/>
            <a:ext cx="20970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Identifier attributes </a:t>
            </a:r>
            <a:endParaRPr lang="en-US" altLang="zh-CN" b="1" dirty="0"/>
          </a:p>
        </p:txBody>
      </p:sp>
      <p:sp>
        <p:nvSpPr>
          <p:cNvPr id="14" name="文本框 13"/>
          <p:cNvSpPr txBox="1"/>
          <p:nvPr/>
        </p:nvSpPr>
        <p:spPr>
          <a:xfrm>
            <a:off x="4750468" y="4344543"/>
            <a:ext cx="1971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 dirty="0"/>
              <a:t>Sensitive attributes </a:t>
            </a:r>
            <a:endParaRPr lang="zh-CN" altLang="en-US" dirty="0"/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54743" y="1116462"/>
                <a:ext cx="5348475" cy="3269117"/>
              </a:xfrm>
            </p:spPr>
            <p:txBody>
              <a:bodyPr/>
              <a:lstStyle/>
              <a:p>
                <a:r>
                  <a:rPr lang="zh-CN" altLang="en-US" dirty="0"/>
                  <a:t>技术：</a:t>
                </a:r>
                <a:endParaRPr lang="en-US" altLang="zh-CN" dirty="0"/>
              </a:p>
              <a:p>
                <a:pPr lvl="1"/>
                <a:r>
                  <a:rPr lang="en-US" altLang="zh-CN" sz="1200" dirty="0"/>
                  <a:t>Generalization:</a:t>
                </a:r>
                <a:r>
                  <a:rPr lang="zh-CN" altLang="en-US" sz="1200" dirty="0"/>
                  <a:t> 泛化；</a:t>
                </a:r>
                <a:endParaRPr lang="en-US" altLang="zh-CN" sz="1200" dirty="0"/>
              </a:p>
              <a:p>
                <a:pPr lvl="1"/>
                <a:r>
                  <a:rPr lang="en-US" altLang="zh-CN" sz="1200" dirty="0"/>
                  <a:t>Suppression: </a:t>
                </a:r>
                <a:r>
                  <a:rPr lang="zh-CN" altLang="en-US" sz="1200" dirty="0"/>
                  <a:t>不发布</a:t>
                </a:r>
                <a:r>
                  <a:rPr lang="en-US" altLang="zh-CN" sz="1200" dirty="0"/>
                  <a:t>/</a:t>
                </a:r>
                <a:r>
                  <a:rPr lang="zh-CN" altLang="en-US" sz="1200" dirty="0"/>
                  <a:t>删除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r>
                  <a:rPr lang="zh-CN" altLang="en-US" dirty="0"/>
                  <a:t>单个</a:t>
                </a:r>
                <a:r>
                  <a:rPr lang="en-US" altLang="zh-CN" dirty="0"/>
                  <a:t>(categorical) Attribute</a:t>
                </a:r>
                <a:r>
                  <a:rPr lang="zh-CN" altLang="en-US" dirty="0"/>
                  <a:t>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预先定义泛化层数，设可以删除的最大记录数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𝑀𝑎𝑥𝑆𝑢𝑝</m:t>
                    </m:r>
                  </m:oMath>
                </a14:m>
                <a:r>
                  <a:rPr lang="en-US" altLang="zh-CN" sz="1200" dirty="0"/>
                  <a:t>;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先泛化到某一层，再删除记录数小于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zh-CN" altLang="en-US" sz="1200" dirty="0"/>
                  <a:t>的</a:t>
                </a:r>
                <a:r>
                  <a:rPr lang="en-US" altLang="zh-CN" sz="1200" dirty="0"/>
                  <a:t>QI-cluster</a:t>
                </a:r>
                <a:r>
                  <a:rPr lang="zh-CN" altLang="en-US" sz="1200" dirty="0"/>
                  <a:t>使得满足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altLang="zh-CN" sz="1200" dirty="0"/>
                  <a:t>-Anonymity</a:t>
                </a:r>
                <a:r>
                  <a:rPr lang="zh-CN" altLang="en-US" sz="1200" dirty="0"/>
                  <a:t>（</a:t>
                </a:r>
                <a:r>
                  <a:rPr lang="en-US" altLang="zh-CN" sz="1200" dirty="0"/>
                  <a:t>Full domain generalization</a:t>
                </a:r>
                <a:r>
                  <a:rPr lang="zh-CN" altLang="en-US" sz="1200" dirty="0"/>
                  <a:t>）；</a:t>
                </a:r>
                <a:endParaRPr lang="en-US" altLang="zh-CN" sz="1200" dirty="0"/>
              </a:p>
            </p:txBody>
          </p:sp>
        </mc:Choice>
        <mc:Fallback>
          <p:sp>
            <p:nvSpPr>
              <p:cNvPr id="2" name="文本占位符 1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54743" y="1116462"/>
                <a:ext cx="5348475" cy="3269117"/>
              </a:xfrm>
              <a:blipFill rotWithShape="1">
                <a:blip r:embed="rId1"/>
                <a:stretch>
                  <a:fillRect l="-7" t="-4" r="4" b="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1 -- </a:t>
            </a:r>
            <a:r>
              <a:rPr lang="en-US" altLang="zh-CN" dirty="0" err="1"/>
              <a:t>Samarati</a:t>
            </a:r>
            <a:r>
              <a:rPr lang="zh-CN" altLang="en-US" dirty="0"/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93" y="3571938"/>
            <a:ext cx="1904446" cy="87641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0635" y="3495160"/>
            <a:ext cx="1797130" cy="93334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34716" y="4408038"/>
            <a:ext cx="61885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altLang="zh-CN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Samarati</a:t>
            </a:r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P. Protecting respondents identities in microdata release[J]. IEEE transactions on Knowledge and Data Engineering, 2001, 13(6): 1010-1027.</a:t>
            </a:r>
            <a:endParaRPr lang="en-US" altLang="zh-CN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588886" y="1127438"/>
                <a:ext cx="5720636" cy="3269117"/>
              </a:xfrm>
            </p:spPr>
            <p:txBody>
              <a:bodyPr/>
              <a:lstStyle/>
              <a:p>
                <a:r>
                  <a:rPr lang="zh-CN" altLang="en-US" dirty="0"/>
                  <a:t>多个</a:t>
                </a:r>
                <a:r>
                  <a:rPr lang="en-US" altLang="zh-CN" dirty="0"/>
                  <a:t>(categorical) Attributes</a:t>
                </a:r>
                <a:r>
                  <a:rPr lang="zh-CN" altLang="en-US" dirty="0"/>
                  <a:t>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预定义泛化层数，构建</a:t>
                </a:r>
                <a:r>
                  <a:rPr lang="en-US" altLang="zh-CN" sz="1200" dirty="0"/>
                  <a:t>lattice</a:t>
                </a:r>
                <a:r>
                  <a:rPr lang="zh-CN" altLang="en-US" sz="1200" dirty="0"/>
                  <a:t>，如右下角的图；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例子：泛化到</a:t>
                </a:r>
                <a14:m>
                  <m:oMath xmlns:m="http://schemas.openxmlformats.org/officeDocument/2006/math"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zh-CN" sz="1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i="1" dirty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zh-CN" sz="12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2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200" i="1" dirty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altLang="zh-CN" sz="1200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&gt;</m:t>
                    </m:r>
                  </m:oMath>
                </a14:m>
                <a:r>
                  <a:rPr lang="zh-CN" altLang="en-US" sz="1200" dirty="0"/>
                  <a:t>对应的距离向量为</a:t>
                </a:r>
                <a14:m>
                  <m:oMath xmlns:m="http://schemas.openxmlformats.org/officeDocument/2006/math"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zh-CN" altLang="en-US" sz="1200" dirty="0"/>
                  <a:t>；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要求泛化后的表格在满足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en-US" altLang="zh-CN" sz="1200" dirty="0"/>
                  <a:t>-Anonymity</a:t>
                </a:r>
                <a:r>
                  <a:rPr lang="zh-CN" altLang="en-US" sz="1200" dirty="0"/>
                  <a:t>、删除的记录数不超过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𝑀𝑎𝑥𝑆𝑢𝑝</m:t>
                    </m:r>
                  </m:oMath>
                </a14:m>
                <a:r>
                  <a:rPr lang="zh-CN" altLang="en-US" sz="1200" dirty="0"/>
                  <a:t>的条件下，距离向量的元素之和尽可能得小。</a:t>
                </a:r>
                <a:endParaRPr lang="en-US" altLang="zh-CN" sz="1200" dirty="0"/>
              </a:p>
              <a:p>
                <a:r>
                  <a:rPr lang="zh-CN" altLang="en-US" dirty="0"/>
                  <a:t>基本过程（二分）：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结构高度为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ℎ</m:t>
                    </m:r>
                  </m:oMath>
                </a14:m>
                <a:r>
                  <a:rPr lang="en-US" altLang="zh-CN" sz="1200" dirty="0"/>
                  <a:t>(</a:t>
                </a:r>
                <a:r>
                  <a:rPr lang="zh-CN" altLang="en-US" sz="1200" dirty="0"/>
                  <a:t>下面的例子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ℎ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r>
                  <a:rPr lang="en-US" altLang="zh-CN" sz="1200" dirty="0"/>
                  <a:t>)</a:t>
                </a:r>
                <a:r>
                  <a:rPr lang="zh-CN" altLang="en-US" sz="1200" dirty="0"/>
                  <a:t>，检查高为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ℎ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en-US" sz="1200" dirty="0"/>
                  <a:t>的节点能否满足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200" dirty="0"/>
                  <a:t>-</a:t>
                </a:r>
                <a:r>
                  <a:rPr lang="zh-CN" altLang="en-US" sz="1200" dirty="0"/>
                  <a:t>匿名，满足则继续检查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ℎ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zh-CN" altLang="en-US" sz="1200" dirty="0"/>
                  <a:t>高度的结点；否则检查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ℎ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zh-CN" altLang="en-US" sz="1200" dirty="0"/>
                  <a:t>高度的结点。重复这一过程直到找到满足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zh-CN" sz="1200" dirty="0"/>
                  <a:t>-</a:t>
                </a:r>
                <a:r>
                  <a:rPr lang="zh-CN" altLang="en-US" sz="1200" dirty="0"/>
                  <a:t>匿名的最低层。</a:t>
                </a:r>
                <a:endParaRPr lang="en-US" altLang="zh-CN" sz="1200" dirty="0"/>
              </a:p>
              <a:p>
                <a:pPr lvl="1"/>
                <a:endParaRPr lang="en-US" altLang="zh-CN" dirty="0"/>
              </a:p>
            </p:txBody>
          </p:sp>
        </mc:Choice>
        <mc:Fallback>
          <p:sp>
            <p:nvSpPr>
              <p:cNvPr id="2" name="文本占位符 1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588886" y="1127438"/>
                <a:ext cx="5720636" cy="3269117"/>
              </a:xfrm>
              <a:blipFill rotWithShape="1">
                <a:blip r:embed="rId1"/>
                <a:stretch>
                  <a:fillRect l="-4" t="-10" r="-574" b="1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1 -- </a:t>
            </a:r>
            <a:r>
              <a:rPr lang="en-US" altLang="zh-CN" dirty="0" err="1"/>
              <a:t>Samarati</a:t>
            </a:r>
            <a:r>
              <a:rPr lang="zh-CN" altLang="en-US" dirty="0"/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928" y="3291496"/>
            <a:ext cx="1111307" cy="14192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9441" y="3352547"/>
            <a:ext cx="900081" cy="131851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800" y="3565275"/>
            <a:ext cx="1779992" cy="87174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3188" y="3530347"/>
            <a:ext cx="1563012" cy="1057627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97537" y="3859704"/>
                <a:ext cx="5348475" cy="407562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zh-CN" altLang="en-US" sz="1100" i="1" smtClean="0">
                        <a:latin typeface="Cambria Math" panose="02040503050406030204" pitchFamily="18" charset="0"/>
                      </a:rPr>
                      <m:t>⊺</m:t>
                    </m:r>
                    <m:r>
                      <a:rPr lang="zh-CN" altLang="en-US" sz="1100" i="1">
                        <a:latin typeface="Cambria Math" panose="02040503050406030204" pitchFamily="18" charset="0"/>
                      </a:rPr>
                      <m:t>表示</m:t>
                    </m:r>
                  </m:oMath>
                </a14:m>
                <a:r>
                  <a:rPr lang="zh-CN" altLang="en-US" sz="1100" dirty="0"/>
                  <a:t>完全</a:t>
                </a:r>
                <a:r>
                  <a:rPr lang="en-US" altLang="zh-CN" sz="1100" dirty="0"/>
                  <a:t>generalization</a:t>
                </a:r>
                <a:r>
                  <a:rPr lang="zh-CN" altLang="en-US" sz="1100" dirty="0"/>
                  <a:t>的</a:t>
                </a:r>
                <a:r>
                  <a:rPr lang="en-US" altLang="zh-CN" sz="1100" dirty="0"/>
                  <a:t>Table</a:t>
                </a:r>
                <a:r>
                  <a:rPr lang="zh-CN" altLang="en-US" sz="1100" dirty="0"/>
                  <a:t>；</a:t>
                </a:r>
                <a:endParaRPr lang="en-US" altLang="zh-CN" sz="1100" dirty="0"/>
              </a:p>
              <a:p>
                <a14:m>
                  <m:oMath xmlns:m="http://schemas.openxmlformats.org/officeDocument/2006/math">
                    <m:r>
                      <a:rPr lang="en-US" altLang="zh-CN" sz="1100" i="1" dirty="0" smtClean="0">
                        <a:latin typeface="Cambria Math" panose="02040503050406030204" pitchFamily="18" charset="0"/>
                      </a:rPr>
                      <m:t>𝑉</m:t>
                    </m:r>
                    <m:sSub>
                      <m:sSubPr>
                        <m:ctrlPr>
                          <a:rPr lang="en-US" altLang="zh-CN" sz="11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100" i="1" dirty="0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sz="1100" b="0" i="1" dirty="0" smtClean="0">
                            <a:latin typeface="Cambria Math" panose="02040503050406030204" pitchFamily="18" charset="0"/>
                          </a:rPr>
                          <m:t>𝐷𝑇</m:t>
                        </m:r>
                      </m:sub>
                    </m:sSub>
                  </m:oMath>
                </a14:m>
                <a:r>
                  <a:rPr lang="zh-CN" altLang="en-US" sz="1100" dirty="0"/>
                  <a:t>表示右下角的图；</a:t>
                </a:r>
                <a:endParaRPr lang="en-US" altLang="zh-CN" sz="1100" dirty="0"/>
              </a:p>
              <a:p>
                <a:r>
                  <a:rPr lang="en-US" altLang="zh-CN" sz="1100" dirty="0"/>
                  <a:t>2.2 Vectors:</a:t>
                </a:r>
                <a:r>
                  <a:rPr lang="zh-CN" altLang="en-US" sz="1100" dirty="0"/>
                  <a:t>表示元素之和为</a:t>
                </a:r>
                <a:r>
                  <a:rPr lang="en-US" altLang="zh-CN" sz="1100" dirty="0"/>
                  <a:t>try</a:t>
                </a:r>
                <a:r>
                  <a:rPr lang="zh-CN" altLang="en-US" sz="1100" dirty="0"/>
                  <a:t>的距离向量的集合；</a:t>
                </a:r>
                <a:endParaRPr lang="en-US" altLang="zh-CN" sz="1100" dirty="0"/>
              </a:p>
              <a:p>
                <a:pPr marL="0" indent="0">
                  <a:buNone/>
                </a:pPr>
                <a:endParaRPr lang="en-US" altLang="zh-CN" dirty="0"/>
              </a:p>
            </p:txBody>
          </p:sp>
        </mc:Choice>
        <mc:Fallback>
          <p:sp>
            <p:nvSpPr>
              <p:cNvPr id="2" name="文本占位符 1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97537" y="3859704"/>
                <a:ext cx="5348475" cy="407562"/>
              </a:xfrm>
              <a:blipFill rotWithShape="1">
                <a:blip r:embed="rId1"/>
                <a:stretch>
                  <a:fillRect l="-1" t="-10793" r="10" b="-1640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1 -- </a:t>
            </a:r>
            <a:r>
              <a:rPr lang="en-US" altLang="zh-CN" dirty="0" err="1"/>
              <a:t>Samarati</a:t>
            </a:r>
            <a:r>
              <a:rPr lang="zh-CN" altLang="en-US" dirty="0"/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37" y="1107475"/>
            <a:ext cx="5933005" cy="26790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367" y="2825136"/>
            <a:ext cx="1111307" cy="1419298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0267" y="2875529"/>
            <a:ext cx="900081" cy="1318513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文本占位符 1"/>
              <p:cNvSpPr>
                <a:spLocks noGrp="1"/>
              </p:cNvSpPr>
              <p:nvPr>
                <p:ph type="body" idx="1"/>
              </p:nvPr>
            </p:nvSpPr>
            <p:spPr>
              <a:xfrm>
                <a:off x="724256" y="1110776"/>
                <a:ext cx="5348475" cy="3269117"/>
              </a:xfrm>
            </p:spPr>
            <p:txBody>
              <a:bodyPr/>
              <a:lstStyle/>
              <a:p>
                <a:r>
                  <a:rPr lang="zh-CN" altLang="en-US" dirty="0"/>
                  <a:t>技术：</a:t>
                </a:r>
                <a:endParaRPr lang="en-US" altLang="zh-CN" dirty="0"/>
              </a:p>
              <a:p>
                <a:pPr lvl="1"/>
                <a:r>
                  <a:rPr lang="en-US" altLang="zh-CN" sz="1200" dirty="0"/>
                  <a:t>Generalization:</a:t>
                </a:r>
                <a:r>
                  <a:rPr lang="zh-CN" altLang="en-US" sz="1200" dirty="0"/>
                  <a:t> 泛化；</a:t>
                </a:r>
                <a:endParaRPr lang="en-US" altLang="zh-CN" dirty="0"/>
              </a:p>
              <a:p>
                <a:r>
                  <a:rPr lang="zh-CN" altLang="en-US" dirty="0"/>
                  <a:t>单个（数值型）</a:t>
                </a:r>
                <a:r>
                  <a:rPr lang="en-US" altLang="zh-CN" dirty="0"/>
                  <a:t>Attribute</a:t>
                </a:r>
                <a:r>
                  <a:rPr lang="zh-CN" altLang="en-US" dirty="0"/>
                  <a:t>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以所有记录在该属性取值的中位数将记录划分为两部分，然后每一部分继续以中位数划分为两个区间（有两种方式）。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重复这个过程，直到每个区间包含的记录数</a:t>
                </a:r>
                <a:r>
                  <a:rPr lang="en-US" altLang="zh-CN" sz="1200" dirty="0"/>
                  <a:t>&gt;=k</a:t>
                </a:r>
                <a:r>
                  <a:rPr lang="zh-CN" altLang="en-US" sz="1200" dirty="0"/>
                  <a:t>，且不能再划分。此时每个区间都是一个等价类，记录泛化为对应范围。</a:t>
                </a:r>
                <a:endParaRPr lang="en-US" altLang="zh-CN" sz="1200" dirty="0"/>
              </a:p>
              <a:p>
                <a:r>
                  <a:rPr lang="zh-CN" altLang="en-US" dirty="0"/>
                  <a:t>中位数划分的两种方式（后面介绍第一种）：</a:t>
                </a:r>
                <a:endParaRPr lang="en-US" altLang="zh-CN" dirty="0"/>
              </a:p>
              <a:p>
                <a:pPr lvl="1"/>
                <a:r>
                  <a:rPr lang="zh-CN" altLang="en-US" sz="1200" dirty="0"/>
                  <a:t>如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zh-CN" altLang="en-US" sz="1200" dirty="0"/>
                  <a:t>，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1200" b="0" i="0" dirty="0" smtClean="0">
                        <a:latin typeface="Cambria Math" panose="02040503050406030204" pitchFamily="18" charset="0"/>
                      </a:rPr>
                      <m:t>dataset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=[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zh-CN" altLang="en-US" sz="1200" dirty="0"/>
                  <a:t>；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第一种划分：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],[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]; </m:t>
                    </m:r>
                  </m:oMath>
                </a14:m>
                <a:r>
                  <a:rPr lang="en-US" altLang="zh-CN" sz="1200" dirty="0"/>
                  <a:t>(strict partitioning)</a:t>
                </a:r>
                <a:endParaRPr lang="en-US" altLang="zh-CN" sz="1200" dirty="0"/>
              </a:p>
              <a:p>
                <a:pPr lvl="1"/>
                <a:r>
                  <a:rPr lang="zh-CN" altLang="en-US" sz="1200" dirty="0"/>
                  <a:t>第二种划分</a:t>
                </a:r>
                <a:r>
                  <a:rPr lang="en-US" altLang="zh-CN" sz="1200" dirty="0"/>
                  <a:t>:</a:t>
                </a:r>
                <a:r>
                  <a:rPr lang="zh-CN" altLang="en-US" sz="1200" dirty="0"/>
                  <a:t>  </a:t>
                </a:r>
                <a14:m>
                  <m:oMath xmlns:m="http://schemas.openxmlformats.org/officeDocument/2006/math"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CN" sz="1200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12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,</m:t>
                    </m:r>
                    <m:r>
                      <a:rPr lang="zh-CN" altLang="en-US" sz="1200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], [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altLang="zh-CN" sz="1200" i="1" dirty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zh-CN" altLang="en-US" sz="1200" dirty="0"/>
                  <a:t>。</a:t>
                </a:r>
                <a:endParaRPr lang="en-US" altLang="zh-CN" sz="1200" dirty="0"/>
              </a:p>
            </p:txBody>
          </p:sp>
        </mc:Choice>
        <mc:Fallback>
          <p:sp>
            <p:nvSpPr>
              <p:cNvPr id="2" name="文本占位符 1"/>
              <p:cNvSpPr>
                <a:spLocks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724256" y="1110776"/>
                <a:ext cx="5348475" cy="3269117"/>
              </a:xfrm>
              <a:blipFill rotWithShape="1">
                <a:blip r:embed="rId1"/>
                <a:stretch>
                  <a:fillRect l="-7" t="-5" r="-708" b="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2 -- Mondrian</a:t>
            </a:r>
            <a:r>
              <a:rPr lang="zh-CN" altLang="en-US" dirty="0"/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sp>
        <p:nvSpPr>
          <p:cNvPr id="10" name="文本框 9"/>
          <p:cNvSpPr txBox="1"/>
          <p:nvPr/>
        </p:nvSpPr>
        <p:spPr>
          <a:xfrm>
            <a:off x="273744" y="4367557"/>
            <a:ext cx="62495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LeFevre K, DeWitt D J, Ramakrishnan R. Mondrian multidimensional k-anonymity[C]//22nd International conference on data engineering (ICDE'06). IEEE, 2006: 25-25.</a:t>
            </a:r>
            <a:endParaRPr lang="zh-CN" alt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多个（数值型）</a:t>
            </a:r>
            <a:r>
              <a:rPr lang="en-US" altLang="zh-CN" dirty="0"/>
              <a:t>Attributes </a:t>
            </a:r>
            <a:r>
              <a:rPr lang="zh-CN" altLang="en-US" dirty="0"/>
              <a:t>：</a:t>
            </a:r>
            <a:endParaRPr lang="en-US" altLang="zh-CN" dirty="0"/>
          </a:p>
          <a:p>
            <a:pPr lvl="1"/>
            <a:r>
              <a:rPr lang="zh-CN" altLang="en-US" sz="1200" dirty="0"/>
              <a:t>每个</a:t>
            </a:r>
            <a:r>
              <a:rPr lang="en-US" altLang="zh-CN" sz="1200" dirty="0"/>
              <a:t>Partition</a:t>
            </a:r>
            <a:r>
              <a:rPr lang="zh-CN" altLang="en-US" sz="1200" dirty="0"/>
              <a:t>单独选择一个属性，可以选择范围最大的属性，或者随机选；</a:t>
            </a:r>
            <a:endParaRPr lang="en-US" altLang="zh-CN" sz="1200" dirty="0"/>
          </a:p>
          <a:p>
            <a:pPr lvl="1"/>
            <a:r>
              <a:rPr lang="zh-CN" altLang="en-US" sz="1200" dirty="0"/>
              <a:t>找到属性的中位数，对</a:t>
            </a:r>
            <a:r>
              <a:rPr lang="en-US" altLang="zh-CN" sz="1200" dirty="0"/>
              <a:t>Partition</a:t>
            </a:r>
            <a:r>
              <a:rPr lang="zh-CN" altLang="en-US" sz="1200" dirty="0"/>
              <a:t>划分；</a:t>
            </a:r>
            <a:endParaRPr lang="en-US" altLang="zh-CN" sz="1200" dirty="0"/>
          </a:p>
          <a:p>
            <a:pPr lvl="1"/>
            <a:r>
              <a:rPr lang="zh-CN" altLang="en-US" sz="1200" dirty="0"/>
              <a:t>重复上述过程，直到不能划分为止。</a:t>
            </a:r>
            <a:endParaRPr lang="en-US" altLang="zh-CN" sz="12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2 -- Mondrian</a:t>
            </a:r>
            <a:r>
              <a:rPr lang="zh-CN" altLang="en-US" dirty="0"/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81224" y="3240157"/>
            <a:ext cx="4272389" cy="116275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334" y="3047899"/>
            <a:ext cx="1553797" cy="1547269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算法（</a:t>
            </a:r>
            <a:r>
              <a:rPr lang="en-US" altLang="zh-CN" dirty="0"/>
              <a:t>strict multidimensional </a:t>
            </a:r>
            <a:r>
              <a:rPr lang="en-US" altLang="zh-CN" sz="1600" dirty="0"/>
              <a:t>partitioning</a:t>
            </a:r>
            <a:r>
              <a:rPr lang="zh-CN" altLang="en-US" dirty="0"/>
              <a:t>）：</a:t>
            </a:r>
            <a:endParaRPr lang="en-US" altLang="zh-CN" sz="10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K-Anonymity </a:t>
            </a:r>
            <a:r>
              <a:rPr lang="zh-CN" altLang="en-US" dirty="0"/>
              <a:t>算法</a:t>
            </a:r>
            <a:r>
              <a:rPr lang="en-US" altLang="zh-CN" dirty="0"/>
              <a:t>2 -- Mondrian</a:t>
            </a:r>
            <a:r>
              <a:rPr lang="zh-CN" altLang="en-US" dirty="0"/>
              <a:t>算法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/>
            </a:fld>
            <a:endParaRPr lang="en-GB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/>
          <a:srcRect b="14777"/>
          <a:stretch>
            <a:fillRect/>
          </a:stretch>
        </p:blipFill>
        <p:spPr>
          <a:xfrm>
            <a:off x="685967" y="1776663"/>
            <a:ext cx="3966243" cy="2125866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Gremio template">
  <a:themeElements>
    <a:clrScheme name="Custom 347">
      <a:dk1>
        <a:srgbClr val="25516C"/>
      </a:dk1>
      <a:lt1>
        <a:srgbClr val="FFFFFF"/>
      </a:lt1>
      <a:dk2>
        <a:srgbClr val="666666"/>
      </a:dk2>
      <a:lt2>
        <a:srgbClr val="CCCCCC"/>
      </a:lt2>
      <a:accent1>
        <a:srgbClr val="00BEF2"/>
      </a:accent1>
      <a:accent2>
        <a:srgbClr val="2D82B0"/>
      </a:accent2>
      <a:accent3>
        <a:srgbClr val="25516C"/>
      </a:accent3>
      <a:accent4>
        <a:srgbClr val="67D6E9"/>
      </a:accent4>
      <a:accent5>
        <a:srgbClr val="41A2B3"/>
      </a:accent5>
      <a:accent6>
        <a:srgbClr val="0C8196"/>
      </a:accent6>
      <a:hlink>
        <a:srgbClr val="2D82B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5238</Words>
  <Application>WPS 演示</Application>
  <PresentationFormat>自定义</PresentationFormat>
  <Paragraphs>434</Paragraphs>
  <Slides>19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3" baseType="lpstr">
      <vt:lpstr>Arial</vt:lpstr>
      <vt:lpstr>宋体</vt:lpstr>
      <vt:lpstr>Wingdings</vt:lpstr>
      <vt:lpstr>Arial</vt:lpstr>
      <vt:lpstr>Montserrat</vt:lpstr>
      <vt:lpstr>Montserrat</vt:lpstr>
      <vt:lpstr>微软雅黑</vt:lpstr>
      <vt:lpstr>Source Sans Pro</vt:lpstr>
      <vt:lpstr>Times New Roman</vt:lpstr>
      <vt:lpstr>Cambria Math</vt:lpstr>
      <vt:lpstr>Mongolian Baiti</vt:lpstr>
      <vt:lpstr>Constantia</vt:lpstr>
      <vt:lpstr>Arial Unicode MS</vt:lpstr>
      <vt:lpstr>Gremio template</vt:lpstr>
      <vt:lpstr>Methodology, Ethics and Practice of  Data Privacy</vt:lpstr>
      <vt:lpstr>Part 1</vt:lpstr>
      <vt:lpstr>K-Anonymity简介</vt:lpstr>
      <vt:lpstr>K-Anonymity 算法1 -- Samarati算法</vt:lpstr>
      <vt:lpstr>K-Anonymity 算法1 -- Samarati算法</vt:lpstr>
      <vt:lpstr>K-Anonymity 算法1 -- Samarati算法</vt:lpstr>
      <vt:lpstr>K-Anonymity 算法2 -- Mondrian算法</vt:lpstr>
      <vt:lpstr>K-Anonymity 算法2 -- Mondrian算法</vt:lpstr>
      <vt:lpstr>K-Anonymity 算法2 -- Mondrian算法</vt:lpstr>
      <vt:lpstr>评价指标 Loss Metric (LM)</vt:lpstr>
      <vt:lpstr>评价指标 Loss Metric (LM)</vt:lpstr>
      <vt:lpstr>Adult数据集介绍（文件夹中有提供）</vt:lpstr>
      <vt:lpstr>实验要求</vt:lpstr>
      <vt:lpstr>实验要求</vt:lpstr>
      <vt:lpstr>实验要求(Samarati算法)</vt:lpstr>
      <vt:lpstr>实验要求(Samarati算法)</vt:lpstr>
      <vt:lpstr>实验要求(Mondrian算法)</vt:lpstr>
      <vt:lpstr>参考资料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Boodoo</dc:creator>
  <cp:lastModifiedBy>海星</cp:lastModifiedBy>
  <cp:revision>158</cp:revision>
  <dcterms:created xsi:type="dcterms:W3CDTF">2021-04-19T23:57:00Z</dcterms:created>
  <dcterms:modified xsi:type="dcterms:W3CDTF">2021-05-10T08:22:51Z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8F01213A3C8C40FFB5239670529EE537</vt:lpwstr>
  </property>
  <property fmtid="{D5CDD505-2E9C-101B-9397-08002B2CF9AE}" pid="3" name="KSOProductBuildVer">
    <vt:lpwstr>2052-11.1.0.10463</vt:lpwstr>
  </property>
</Properties>
</file>